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BEB1D-9AE2-4F54-9B08-696CE0773D53}"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BEB1D-9AE2-4F54-9B08-696CE0773D53}"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BEB1D-9AE2-4F54-9B08-696CE0773D53}"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BEB1D-9AE2-4F54-9B08-696CE0773D53}"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BEB1D-9AE2-4F54-9B08-696CE0773D53}"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BEB1D-9AE2-4F54-9B08-696CE0773D53}"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BEB1D-9AE2-4F54-9B08-696CE0773D53}" type="datetimeFigureOut">
              <a:rPr lang="en-US" smtClean="0"/>
              <a:pPr/>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BEB1D-9AE2-4F54-9B08-696CE0773D53}" type="datetimeFigureOut">
              <a:rPr lang="en-US" smtClean="0"/>
              <a:pPr/>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BEB1D-9AE2-4F54-9B08-696CE0773D53}" type="datetimeFigureOut">
              <a:rPr lang="en-US" smtClean="0"/>
              <a:pPr/>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BEB1D-9AE2-4F54-9B08-696CE0773D53}"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BEB1D-9AE2-4F54-9B08-696CE0773D53}"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E17DD-2CDA-41EB-BA64-571B152210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BEB1D-9AE2-4F54-9B08-696CE0773D53}" type="datetimeFigureOut">
              <a:rPr lang="en-US" smtClean="0"/>
              <a:pPr/>
              <a:t>5/25/2016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E17DD-2CDA-41EB-BA64-571B152210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jwst.nasa.gov/abou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pace.com/6716-major-space-telescop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asa.gov/mission_pages/station/main/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asa.gov/mission_pages/chandra/main/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asa.gov/mission_pages/hubble/ma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sa.gov/centers/jpl/missions/spitz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asa.gov/centers/marshall/history/cgro140404.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asa.gov/audience/forstudents/postsecondary/features/F_NASA_Great_Observatories_P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asa.gov/mission_pages/GLAST/scienc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Satellites, Telescopes,</a:t>
            </a:r>
            <a:br>
              <a:rPr lang="en-US" dirty="0" smtClean="0"/>
            </a:br>
            <a:r>
              <a:rPr lang="en-US" dirty="0" smtClean="0"/>
              <a:t>Probes and Rovers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Webb Space Telescope</a:t>
            </a:r>
            <a:endParaRPr lang="en-US" dirty="0"/>
          </a:p>
        </p:txBody>
      </p:sp>
      <p:sp>
        <p:nvSpPr>
          <p:cNvPr id="3" name="Content Placeholder 2"/>
          <p:cNvSpPr>
            <a:spLocks noGrp="1"/>
          </p:cNvSpPr>
          <p:nvPr>
            <p:ph idx="1"/>
          </p:nvPr>
        </p:nvSpPr>
        <p:spPr/>
        <p:txBody>
          <a:bodyPr/>
          <a:lstStyle/>
          <a:p>
            <a:r>
              <a:rPr lang="en-US" dirty="0"/>
              <a:t>The James Webb Space Telescope (sometimes called JWST or Webb) will be a large infrared telescope with a 6.5-meter primary mirror.  The telescope will be launched on an </a:t>
            </a:r>
            <a:r>
              <a:rPr lang="en-US" dirty="0" err="1"/>
              <a:t>Ariane</a:t>
            </a:r>
            <a:r>
              <a:rPr lang="en-US" dirty="0"/>
              <a:t> 5 rocket from French Guiana in October of 2018</a:t>
            </a:r>
            <a:r>
              <a:rPr lang="en-US" dirty="0" smtClean="0"/>
              <a:t>.</a:t>
            </a:r>
          </a:p>
          <a:p>
            <a:endParaRPr lang="en-US" dirty="0"/>
          </a:p>
          <a:p>
            <a:r>
              <a:rPr lang="en-US" dirty="0" smtClean="0">
                <a:hlinkClick r:id="rId2"/>
              </a:rPr>
              <a:t>The Webb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Major Space Telescopes</a:t>
            </a:r>
            <a:endParaRPr lang="en-US" dirty="0"/>
          </a:p>
        </p:txBody>
      </p:sp>
      <p:sp>
        <p:nvSpPr>
          <p:cNvPr id="3" name="Content Placeholder 2"/>
          <p:cNvSpPr>
            <a:spLocks noGrp="1"/>
          </p:cNvSpPr>
          <p:nvPr>
            <p:ph idx="1"/>
          </p:nvPr>
        </p:nvSpPr>
        <p:spPr/>
        <p:txBody>
          <a:bodyPr/>
          <a:lstStyle/>
          <a:p>
            <a:r>
              <a:rPr lang="en-US" dirty="0" smtClean="0">
                <a:hlinkClick r:id="rId2"/>
              </a:rPr>
              <a:t>More About Space Telescopes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Probes</a:t>
            </a:r>
            <a:endParaRPr lang="en-US" dirty="0"/>
          </a:p>
        </p:txBody>
      </p:sp>
      <p:sp>
        <p:nvSpPr>
          <p:cNvPr id="3" name="Content Placeholder 2"/>
          <p:cNvSpPr>
            <a:spLocks noGrp="1"/>
          </p:cNvSpPr>
          <p:nvPr>
            <p:ph idx="1"/>
          </p:nvPr>
        </p:nvSpPr>
        <p:spPr/>
        <p:txBody>
          <a:bodyPr/>
          <a:lstStyle/>
          <a:p>
            <a:r>
              <a:rPr lang="en-US" dirty="0" smtClean="0"/>
              <a:t>Cassini probe – explore Saturn</a:t>
            </a:r>
          </a:p>
          <a:p>
            <a:r>
              <a:rPr lang="en-US" dirty="0" smtClean="0"/>
              <a:t>Galileo probe – explore Jupiter</a:t>
            </a:r>
          </a:p>
          <a:p>
            <a:r>
              <a:rPr lang="en-US" dirty="0" smtClean="0"/>
              <a:t>Lunar Prospector – explore our moon</a:t>
            </a:r>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Rovers</a:t>
            </a:r>
            <a:endParaRPr lang="en-US" dirty="0"/>
          </a:p>
        </p:txBody>
      </p:sp>
      <p:sp>
        <p:nvSpPr>
          <p:cNvPr id="3" name="Content Placeholder 2"/>
          <p:cNvSpPr>
            <a:spLocks noGrp="1"/>
          </p:cNvSpPr>
          <p:nvPr>
            <p:ph idx="1"/>
          </p:nvPr>
        </p:nvSpPr>
        <p:spPr/>
        <p:txBody>
          <a:bodyPr/>
          <a:lstStyle/>
          <a:p>
            <a:r>
              <a:rPr lang="en-US" dirty="0" smtClean="0"/>
              <a:t>Curiosity Rover – explore Mars</a:t>
            </a:r>
          </a:p>
          <a:p>
            <a:pPr lvl="1"/>
            <a:r>
              <a:rPr lang="en-US" dirty="0" smtClean="0"/>
              <a:t>Earlier Mars’ Rovers: Opportunity and Spirit</a:t>
            </a:r>
            <a:endParaRPr lang="en-US"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r>
              <a:rPr lang="en-US" dirty="0" smtClean="0"/>
              <a:t>Satellite – object that revolves around another object in space</a:t>
            </a:r>
          </a:p>
          <a:p>
            <a:pPr lvl="1"/>
            <a:r>
              <a:rPr lang="en-US" dirty="0" smtClean="0"/>
              <a:t>Natural </a:t>
            </a:r>
            <a:r>
              <a:rPr lang="en-US" dirty="0" smtClean="0"/>
              <a:t>– the moon</a:t>
            </a:r>
          </a:p>
          <a:p>
            <a:pPr lvl="1"/>
            <a:r>
              <a:rPr lang="en-US" smtClean="0"/>
              <a:t>Artificial (Man-Made)</a:t>
            </a:r>
            <a:endParaRPr lang="en-US" dirty="0" smtClean="0"/>
          </a:p>
          <a:p>
            <a:r>
              <a:rPr lang="en-US" dirty="0" smtClean="0"/>
              <a:t>Telescope – device built to observe distant objects by making them appear closer</a:t>
            </a:r>
          </a:p>
          <a:p>
            <a:r>
              <a:rPr lang="en-US" dirty="0" smtClean="0"/>
              <a:t>Probes – unmanned spacecraft that collects information in space</a:t>
            </a:r>
          </a:p>
          <a:p>
            <a:r>
              <a:rPr lang="en-US" dirty="0" smtClean="0"/>
              <a:t>Rovers – small robotic space probe that can move about the surface of a planet or moon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Satellites</a:t>
            </a:r>
            <a:endParaRPr lang="en-US" dirty="0"/>
          </a:p>
        </p:txBody>
      </p:sp>
      <p:sp>
        <p:nvSpPr>
          <p:cNvPr id="3" name="Content Placeholder 2"/>
          <p:cNvSpPr>
            <a:spLocks noGrp="1"/>
          </p:cNvSpPr>
          <p:nvPr>
            <p:ph idx="1"/>
          </p:nvPr>
        </p:nvSpPr>
        <p:spPr/>
        <p:txBody>
          <a:bodyPr/>
          <a:lstStyle/>
          <a:p>
            <a:r>
              <a:rPr lang="en-US" dirty="0" smtClean="0"/>
              <a:t>International Space Station</a:t>
            </a:r>
          </a:p>
          <a:p>
            <a:pPr lvl="1"/>
            <a:r>
              <a:rPr lang="en-US" dirty="0" smtClean="0"/>
              <a:t> multi-national effort (US, Russia, Europe, Japan, and Canada</a:t>
            </a:r>
          </a:p>
          <a:p>
            <a:pPr lvl="1"/>
            <a:r>
              <a:rPr lang="en-US" dirty="0" smtClean="0"/>
              <a:t>orbiting Earth</a:t>
            </a:r>
          </a:p>
          <a:p>
            <a:pPr lvl="1"/>
            <a:r>
              <a:rPr lang="en-US" dirty="0" smtClean="0"/>
              <a:t>Launched in 2000</a:t>
            </a:r>
          </a:p>
          <a:p>
            <a:pPr lvl="1"/>
            <a:r>
              <a:rPr lang="en-US" dirty="0" smtClean="0"/>
              <a:t>Allows astronauts to live in and study space for long periods of time</a:t>
            </a:r>
          </a:p>
          <a:p>
            <a:pPr lvl="1"/>
            <a:endParaRPr lang="en-US" dirty="0"/>
          </a:p>
          <a:p>
            <a:pPr lvl="1"/>
            <a:r>
              <a:rPr lang="en-US" dirty="0" smtClean="0">
                <a:hlinkClick r:id="rId2"/>
              </a:rPr>
              <a:t>International Space Station</a:t>
            </a:r>
            <a:endParaRPr lang="en-US" dirty="0" smtClean="0"/>
          </a:p>
          <a:p>
            <a:pPr lvl="1">
              <a:buNone/>
            </a:pPr>
            <a:endParaRPr lang="en-US" dirty="0" smtClean="0"/>
          </a:p>
          <a:p>
            <a:pPr lvl="1">
              <a:buNone/>
            </a:pPr>
            <a:endParaRPr lang="en-US" dirty="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Chandra X-Ray Observatory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Specially designed telescope  that detects X-ray emission from very hot regions of the universe such as exploded stars and matter around black holes.</a:t>
            </a:r>
          </a:p>
          <a:p>
            <a:pPr lvl="1"/>
            <a:r>
              <a:rPr lang="en-US" dirty="0" smtClean="0"/>
              <a:t>Helps them to understand what the universe is made of and how it was created</a:t>
            </a:r>
          </a:p>
          <a:p>
            <a:pPr lvl="1"/>
            <a:r>
              <a:rPr lang="en-US" dirty="0" smtClean="0"/>
              <a:t>Because X-rays are absorbed by Earth’s atmosphere, Chandra must orbit above it</a:t>
            </a:r>
          </a:p>
          <a:p>
            <a:endParaRPr lang="en-US" dirty="0"/>
          </a:p>
          <a:p>
            <a:r>
              <a:rPr lang="en-US" dirty="0" smtClean="0">
                <a:hlinkClick r:id="rId2"/>
              </a:rPr>
              <a:t>Chandra X-Ray Observatory</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Hubble Telescope</a:t>
            </a:r>
            <a:endParaRPr lang="en-US" dirty="0"/>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fontAlgn="base"/>
            <a:r>
              <a:rPr lang="en-US" sz="3800" dirty="0" smtClean="0"/>
              <a:t>Hubble was </a:t>
            </a:r>
            <a:r>
              <a:rPr lang="en-US" sz="3800" dirty="0"/>
              <a:t>the first major optical telescope to be placed in </a:t>
            </a:r>
            <a:r>
              <a:rPr lang="en-US" sz="3800" dirty="0" smtClean="0"/>
              <a:t>space.  Above </a:t>
            </a:r>
            <a:r>
              <a:rPr lang="en-US" sz="3800" dirty="0"/>
              <a:t>the distortion of the atmosphere, far </a:t>
            </a:r>
            <a:r>
              <a:rPr lang="en-US" sz="3800" dirty="0" err="1"/>
              <a:t>far</a:t>
            </a:r>
            <a:r>
              <a:rPr lang="en-US" sz="3800" dirty="0"/>
              <a:t> above rain clouds and light pollution, Hubble has an unobstructed view of the universe. Scientists have used Hubble to observe the most distant stars and galaxies as well as the planets in our solar system</a:t>
            </a:r>
            <a:r>
              <a:rPr lang="en-US" sz="3800" dirty="0" smtClean="0"/>
              <a:t>.</a:t>
            </a:r>
          </a:p>
          <a:p>
            <a:pPr fontAlgn="base">
              <a:buNone/>
            </a:pPr>
            <a:endParaRPr lang="en-US" sz="3800" dirty="0"/>
          </a:p>
          <a:p>
            <a:pPr fontAlgn="base"/>
            <a:r>
              <a:rPr lang="en-US" sz="3800" dirty="0" smtClean="0"/>
              <a:t>Hubble was launched in 1990</a:t>
            </a:r>
            <a:endParaRPr lang="en-US" sz="3800" dirty="0"/>
          </a:p>
          <a:p>
            <a:endParaRPr lang="en-US" dirty="0" smtClean="0"/>
          </a:p>
          <a:p>
            <a:pPr>
              <a:buNone/>
            </a:pPr>
            <a:endParaRPr lang="en-US" dirty="0" smtClean="0"/>
          </a:p>
          <a:p>
            <a:r>
              <a:rPr lang="en-US" dirty="0" smtClean="0">
                <a:hlinkClick r:id="rId2"/>
              </a:rPr>
              <a:t>Hubble Telescope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Spitzer Space Telescope</a:t>
            </a:r>
            <a:endParaRPr lang="en-US" dirty="0"/>
          </a:p>
        </p:txBody>
      </p:sp>
      <p:sp>
        <p:nvSpPr>
          <p:cNvPr id="3" name="Content Placeholder 2"/>
          <p:cNvSpPr>
            <a:spLocks noGrp="1"/>
          </p:cNvSpPr>
          <p:nvPr>
            <p:ph idx="1"/>
          </p:nvPr>
        </p:nvSpPr>
        <p:spPr/>
        <p:txBody>
          <a:bodyPr>
            <a:normAutofit/>
          </a:bodyPr>
          <a:lstStyle/>
          <a:p>
            <a:r>
              <a:rPr lang="en-US" dirty="0" smtClean="0"/>
              <a:t>Formerly known as the Space Infrared Telescope Facility</a:t>
            </a:r>
          </a:p>
          <a:p>
            <a:r>
              <a:rPr lang="en-US" dirty="0"/>
              <a:t>is an infrared telescope that studies the early universe, young galaxies and forming </a:t>
            </a:r>
            <a:r>
              <a:rPr lang="en-US" dirty="0" smtClean="0"/>
              <a:t>stars</a:t>
            </a:r>
          </a:p>
          <a:p>
            <a:endParaRPr lang="en-US" dirty="0"/>
          </a:p>
          <a:p>
            <a:r>
              <a:rPr lang="en-US" dirty="0" smtClean="0">
                <a:hlinkClick r:id="rId2"/>
              </a:rPr>
              <a:t>Spitzer space telescope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Compton Gamma Ray Observatory</a:t>
            </a:r>
            <a:endParaRPr lang="en-US" dirty="0"/>
          </a:p>
        </p:txBody>
      </p:sp>
      <p:sp>
        <p:nvSpPr>
          <p:cNvPr id="3" name="Content Placeholder 2"/>
          <p:cNvSpPr>
            <a:spLocks noGrp="1"/>
          </p:cNvSpPr>
          <p:nvPr>
            <p:ph idx="1"/>
          </p:nvPr>
        </p:nvSpPr>
        <p:spPr/>
        <p:txBody>
          <a:bodyPr>
            <a:normAutofit/>
          </a:bodyPr>
          <a:lstStyle/>
          <a:p>
            <a:r>
              <a:rPr lang="en-US" dirty="0"/>
              <a:t>On April 5, 1991, the Compton Gamma-ray Observatory (CGRO) was </a:t>
            </a:r>
            <a:r>
              <a:rPr lang="en-US" dirty="0" smtClean="0"/>
              <a:t>launched.</a:t>
            </a:r>
          </a:p>
          <a:p>
            <a:r>
              <a:rPr lang="en-US" dirty="0" smtClean="0"/>
              <a:t>Detects </a:t>
            </a:r>
            <a:r>
              <a:rPr lang="en-US" dirty="0"/>
              <a:t>the broad range of high energy radiation known as gamma-rays. </a:t>
            </a:r>
            <a:endParaRPr lang="en-US" dirty="0" smtClean="0"/>
          </a:p>
          <a:p>
            <a:r>
              <a:rPr lang="en-US" dirty="0" smtClean="0"/>
              <a:t>The </a:t>
            </a:r>
            <a:r>
              <a:rPr lang="en-US" dirty="0"/>
              <a:t>observatory was safely </a:t>
            </a:r>
            <a:r>
              <a:rPr lang="en-US" dirty="0" err="1"/>
              <a:t>deorbited</a:t>
            </a:r>
            <a:r>
              <a:rPr lang="en-US" dirty="0"/>
              <a:t> and re-entered the Earth’s atmosphere on June 4, 2000</a:t>
            </a:r>
            <a:r>
              <a:rPr lang="en-US" dirty="0" smtClean="0"/>
              <a:t>.</a:t>
            </a:r>
          </a:p>
          <a:p>
            <a:r>
              <a:rPr lang="en-US" dirty="0" smtClean="0">
                <a:hlinkClick r:id="rId2"/>
              </a:rPr>
              <a:t>Compton Gamma Ray Observatory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NASA’s Great Observatories</a:t>
            </a:r>
            <a:endParaRPr lang="en-US" dirty="0"/>
          </a:p>
        </p:txBody>
      </p:sp>
      <p:sp>
        <p:nvSpPr>
          <p:cNvPr id="3" name="Content Placeholder 2"/>
          <p:cNvSpPr>
            <a:spLocks noGrp="1"/>
          </p:cNvSpPr>
          <p:nvPr>
            <p:ph idx="1"/>
          </p:nvPr>
        </p:nvSpPr>
        <p:spPr/>
        <p:txBody>
          <a:bodyPr>
            <a:normAutofit/>
          </a:bodyPr>
          <a:lstStyle/>
          <a:p>
            <a:r>
              <a:rPr lang="en-US" dirty="0" smtClean="0"/>
              <a:t>Used to collect </a:t>
            </a:r>
            <a:r>
              <a:rPr lang="en-US" dirty="0"/>
              <a:t>and analyze radiation emitted </a:t>
            </a:r>
            <a:r>
              <a:rPr lang="en-US" dirty="0" smtClean="0"/>
              <a:t> </a:t>
            </a:r>
            <a:r>
              <a:rPr lang="en-US" dirty="0"/>
              <a:t>throughout the entire electromagnetic </a:t>
            </a:r>
            <a:r>
              <a:rPr lang="en-US" dirty="0" smtClean="0"/>
              <a:t> </a:t>
            </a:r>
            <a:r>
              <a:rPr lang="en-US" dirty="0"/>
              <a:t>spectrum. </a:t>
            </a:r>
            <a:endParaRPr lang="en-US" dirty="0" smtClean="0"/>
          </a:p>
          <a:p>
            <a:r>
              <a:rPr lang="en-US" dirty="0" smtClean="0"/>
              <a:t>Series </a:t>
            </a:r>
            <a:r>
              <a:rPr lang="en-US" dirty="0"/>
              <a:t>of four space-borne observatories designed to conduct astronomical studies over many different wavelengths (visible, gamma rays, X-rays, and infrared</a:t>
            </a:r>
            <a:r>
              <a:rPr lang="en-US" dirty="0" smtClean="0"/>
              <a:t>).</a:t>
            </a:r>
          </a:p>
          <a:p>
            <a:r>
              <a:rPr lang="en-US" dirty="0" smtClean="0">
                <a:hlinkClick r:id="rId2"/>
              </a:rPr>
              <a:t>NASA's Great Observatories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Fermi-Gamma-Ray Space Telescope</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Launched in 2008</a:t>
            </a:r>
          </a:p>
          <a:p>
            <a:r>
              <a:rPr lang="en-US" dirty="0" smtClean="0"/>
              <a:t>Uses gamma-ray detection equipment to study </a:t>
            </a:r>
            <a:r>
              <a:rPr lang="en-US" dirty="0" err="1" smtClean="0"/>
              <a:t>blazars</a:t>
            </a:r>
            <a:r>
              <a:rPr lang="en-US" dirty="0" smtClean="0"/>
              <a:t> </a:t>
            </a:r>
            <a:r>
              <a:rPr lang="en-US" dirty="0"/>
              <a:t>and active </a:t>
            </a:r>
            <a:r>
              <a:rPr lang="en-US" dirty="0" smtClean="0"/>
              <a:t>galaxies, Gamma-ray bursts, Neutron stars,  Cosmic </a:t>
            </a:r>
            <a:r>
              <a:rPr lang="en-US" dirty="0"/>
              <a:t>rays and supernova </a:t>
            </a:r>
            <a:r>
              <a:rPr lang="en-US" dirty="0" smtClean="0"/>
              <a:t>remnants, The </a:t>
            </a:r>
            <a:r>
              <a:rPr lang="en-US" dirty="0"/>
              <a:t>Milky Way </a:t>
            </a:r>
            <a:r>
              <a:rPr lang="en-US" dirty="0" smtClean="0"/>
              <a:t>galaxy, Gamma-ray </a:t>
            </a:r>
            <a:r>
              <a:rPr lang="en-US" dirty="0"/>
              <a:t>background </a:t>
            </a:r>
            <a:r>
              <a:rPr lang="en-US" dirty="0" smtClean="0"/>
              <a:t>radiation, The </a:t>
            </a:r>
            <a:r>
              <a:rPr lang="en-US" dirty="0"/>
              <a:t>early </a:t>
            </a:r>
            <a:r>
              <a:rPr lang="en-US" dirty="0" smtClean="0"/>
              <a:t>universe, Our </a:t>
            </a:r>
            <a:r>
              <a:rPr lang="en-US" dirty="0"/>
              <a:t>solar </a:t>
            </a:r>
            <a:r>
              <a:rPr lang="en-US" dirty="0" smtClean="0"/>
              <a:t>system, Dark matter, and the unknown </a:t>
            </a:r>
          </a:p>
          <a:p>
            <a:r>
              <a:rPr lang="en-US" dirty="0" smtClean="0"/>
              <a:t>Has shown us a structure centered in the Milky Way that may be the remnant of an eruption from a supersized black hole at the center of our galaxy</a:t>
            </a:r>
          </a:p>
          <a:p>
            <a:endParaRPr lang="en-US" dirty="0"/>
          </a:p>
          <a:p>
            <a:r>
              <a:rPr lang="it-IT" dirty="0" smtClean="0">
                <a:hlinkClick r:id="rId2"/>
              </a:rPr>
              <a:t>Fermi Gamma Ray Space Telescope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508</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Satellites, Telescopes, Probes and Rovers</vt:lpstr>
      <vt:lpstr>Definitions</vt:lpstr>
      <vt:lpstr>Artificial Satellites</vt:lpstr>
      <vt:lpstr>Chandra X-Ray Observatory</vt:lpstr>
      <vt:lpstr>Hubble Telescope</vt:lpstr>
      <vt:lpstr>Spitzer Space Telescope</vt:lpstr>
      <vt:lpstr>Compton Gamma Ray Observatory</vt:lpstr>
      <vt:lpstr>NASA’s Great Observatories</vt:lpstr>
      <vt:lpstr>Fermi-Gamma-Ray Space Telescope</vt:lpstr>
      <vt:lpstr>James Webb Space Telescope</vt:lpstr>
      <vt:lpstr>More Major Space Telescopes</vt:lpstr>
      <vt:lpstr>Space Probes</vt:lpstr>
      <vt:lpstr>Rovers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Satellites, Telescopes, Probes and Rovers</dc:title>
  <dc:creator>nmcknight</dc:creator>
  <cp:lastModifiedBy>nmcknight</cp:lastModifiedBy>
  <cp:revision>16</cp:revision>
  <dcterms:created xsi:type="dcterms:W3CDTF">2015-03-16T20:15:17Z</dcterms:created>
  <dcterms:modified xsi:type="dcterms:W3CDTF">2016-05-25T12:40:55Z</dcterms:modified>
</cp:coreProperties>
</file>