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36"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37" r:id="rId64"/>
    <p:sldId id="317" r:id="rId65"/>
    <p:sldId id="318" r:id="rId66"/>
    <p:sldId id="319" r:id="rId67"/>
    <p:sldId id="320" r:id="rId68"/>
    <p:sldId id="321" r:id="rId69"/>
    <p:sldId id="322" r:id="rId70"/>
    <p:sldId id="338" r:id="rId71"/>
    <p:sldId id="323" r:id="rId72"/>
    <p:sldId id="324" r:id="rId73"/>
    <p:sldId id="341" r:id="rId74"/>
    <p:sldId id="325" r:id="rId75"/>
    <p:sldId id="326" r:id="rId76"/>
    <p:sldId id="342" r:id="rId77"/>
    <p:sldId id="327" r:id="rId78"/>
    <p:sldId id="328" r:id="rId79"/>
    <p:sldId id="340" r:id="rId80"/>
    <p:sldId id="329" r:id="rId81"/>
    <p:sldId id="330" r:id="rId82"/>
    <p:sldId id="339" r:id="rId83"/>
    <p:sldId id="331" r:id="rId84"/>
    <p:sldId id="332" r:id="rId85"/>
    <p:sldId id="333" r:id="rId86"/>
    <p:sldId id="343" r:id="rId87"/>
    <p:sldId id="334" r:id="rId88"/>
    <p:sldId id="335" r:id="rId89"/>
  </p:sldIdLst>
  <p:sldSz cx="9144000" cy="5143500" type="screen16x9"/>
  <p:notesSz cx="6858000" cy="9144000"/>
  <p:embeddedFontLst>
    <p:embeddedFont>
      <p:font typeface="Montserrat" charset="0"/>
      <p:regular r:id="rId91"/>
      <p:bold r:id="rId92"/>
    </p:embeddedFont>
    <p:embeddedFont>
      <p:font typeface="Oswald" charset="0"/>
      <p:regular r:id="rId93"/>
      <p:bold r:id="rId94"/>
    </p:embeddedFont>
    <p:embeddedFont>
      <p:font typeface="Alegreya" charset="0"/>
      <p:regular r:id="rId95"/>
      <p:bold r:id="rId96"/>
      <p:italic r:id="rId97"/>
      <p:boldItalic r:id="rId98"/>
    </p:embeddedFont>
    <p:embeddedFont>
      <p:font typeface="Arial Black" pitchFamily="34" charset="0"/>
      <p:bold r:id="rId99"/>
    </p:embeddedFont>
    <p:embeddedFont>
      <p:font typeface="Comic Sans MS" pitchFamily="66" charset="0"/>
      <p:regular r:id="rId100"/>
      <p:bold r:id="rId101"/>
    </p:embeddedFont>
    <p:embeddedFont>
      <p:font typeface="Ribeye" charset="0"/>
      <p:regular r:id="rId102"/>
    </p:embeddedFont>
    <p:embeddedFont>
      <p:font typeface="Century Gothic" pitchFamily="34" charset="0"/>
      <p:regular r:id="rId103"/>
      <p:bold r:id="rId104"/>
      <p:italic r:id="rId105"/>
      <p:boldItalic r:id="rId106"/>
    </p:embeddedFont>
    <p:embeddedFont>
      <p:font typeface="Lustria" charset="0"/>
      <p:regular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95717E7-4B35-4BCD-9C44-86DBA291EB30}">
  <a:tblStyle styleId="{C95717E7-4B35-4BCD-9C44-86DBA291EB3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7.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2.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0.fntdata"/><Relationship Id="rId105"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3.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608106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390657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78609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305312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432990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303422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23083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67090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258928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90962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5435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4509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497360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9956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3094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6818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32346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8920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0449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6807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8026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32408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083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454883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42475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87188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79769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635719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271935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80833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79670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2" name="Shape 352"/>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53" name="Shape 353"/>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38</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708872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1" name="Shape 371"/>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72" name="Shape 372"/>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39</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863127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7" name="Shape 387"/>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88" name="Shape 388"/>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40</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91161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036308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7" name="Shape 397"/>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98" name="Shape 398"/>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41</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710610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0" name="Shape 410"/>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42</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43489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22" name="Shape 422"/>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43</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335429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Arial"/>
                <a:ea typeface="Arial"/>
                <a:cs typeface="Arial"/>
                <a:sym typeface="Arial"/>
              </a:rPr>
              <a:pPr marL="0" marR="0" lvl="0" indent="0" algn="r" rtl="0">
                <a:spcBef>
                  <a:spcPts val="0"/>
                </a:spcBef>
                <a:spcAft>
                  <a:spcPts val="0"/>
                </a:spcAft>
                <a:buSzPct val="25000"/>
                <a:buNone/>
              </a:pPr>
              <a:t>44</a:t>
            </a:fld>
            <a:endParaRPr lang="en" sz="120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642917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536187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3716108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77495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15274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33339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7817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678921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45951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34209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59676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20075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10039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253688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35199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241100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75387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60" name="Shape 5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976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418260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52777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44101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733820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668973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8357887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81130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03" name="Shape 6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51363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10992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901305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615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518769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744492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29774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41360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06650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70" name="Shape 6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044482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69290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85" name="Shape 6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4494403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961848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99" name="Shape 6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7841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707" name="Shape 7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348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1985660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4995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 xmlns:p14="http://schemas.microsoft.com/office/powerpoint/2010/main" val="250616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183356"/>
            <a:ext cx="8385300" cy="1074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1pPr>
            <a:lvl2pPr marL="0" marR="0" lvl="1"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2pPr>
            <a:lvl3pPr marL="0" marR="0" lvl="2"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3pPr>
            <a:lvl4pPr marL="0" marR="0" lvl="3"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4pPr>
            <a:lvl5pPr marL="0" marR="0" lvl="4"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5pPr>
            <a:lvl6pPr marL="457200" marR="0" lvl="5"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6pPr>
            <a:lvl7pPr marL="914400" marR="0" lvl="6"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7pPr>
            <a:lvl8pPr marL="1371600" marR="0" lvl="7"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8pPr>
            <a:lvl9pPr marL="1828800" marR="0" lvl="8"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9pPr>
          </a:lstStyle>
          <a:p>
            <a:endParaRPr/>
          </a:p>
        </p:txBody>
      </p:sp>
      <p:sp>
        <p:nvSpPr>
          <p:cNvPr id="56" name="Shape 56"/>
          <p:cNvSpPr txBox="1">
            <a:spLocks noGrp="1"/>
          </p:cNvSpPr>
          <p:nvPr>
            <p:ph type="body" idx="1"/>
          </p:nvPr>
        </p:nvSpPr>
        <p:spPr>
          <a:xfrm>
            <a:off x="838200" y="1428750"/>
            <a:ext cx="3927600" cy="3143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hlink"/>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918075" y="1428750"/>
            <a:ext cx="3927600" cy="3143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hlink"/>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dt" idx="10"/>
          </p:nvPr>
        </p:nvSpPr>
        <p:spPr>
          <a:xfrm>
            <a:off x="838200" y="4683918"/>
            <a:ext cx="19017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4290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937375" y="4683918"/>
            <a:ext cx="19017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a:solidFill>
                  <a:schemeClr val="lt1"/>
                </a:solidFill>
                <a:latin typeface="Arial"/>
                <a:ea typeface="Arial"/>
                <a:cs typeface="Arial"/>
                <a:sym typeface="Arial"/>
              </a:rPr>
              <a:pPr marL="0" marR="0" lvl="0" indent="0" algn="r" rtl="0">
                <a:spcBef>
                  <a:spcPts val="0"/>
                </a:spcBef>
                <a:spcAft>
                  <a:spcPts val="0"/>
                </a:spcAft>
                <a:buSzPct val="25000"/>
                <a:buNone/>
              </a:pPr>
              <a:t>‹#›</a:t>
            </a:fld>
            <a:endParaRPr lang="en" sz="14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183356"/>
            <a:ext cx="8385300" cy="1074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1pPr>
            <a:lvl2pPr marL="0" marR="0" lvl="1"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2pPr>
            <a:lvl3pPr marL="0" marR="0" lvl="2"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3pPr>
            <a:lvl4pPr marL="0" marR="0" lvl="3"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4pPr>
            <a:lvl5pPr marL="0" marR="0" lvl="4"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5pPr>
            <a:lvl6pPr marL="457200" marR="0" lvl="5"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6pPr>
            <a:lvl7pPr marL="914400" marR="0" lvl="6"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7pPr>
            <a:lvl8pPr marL="1371600" marR="0" lvl="7"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8pPr>
            <a:lvl9pPr marL="1828800" marR="0" lvl="8"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9pPr>
          </a:lstStyle>
          <a:p>
            <a:endParaRPr/>
          </a:p>
        </p:txBody>
      </p:sp>
      <p:sp>
        <p:nvSpPr>
          <p:cNvPr id="63" name="Shape 63"/>
          <p:cNvSpPr txBox="1">
            <a:spLocks noGrp="1"/>
          </p:cNvSpPr>
          <p:nvPr>
            <p:ph type="body" idx="1"/>
          </p:nvPr>
        </p:nvSpPr>
        <p:spPr>
          <a:xfrm>
            <a:off x="838200" y="1428750"/>
            <a:ext cx="8007300" cy="3143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hlink"/>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dt" idx="10"/>
          </p:nvPr>
        </p:nvSpPr>
        <p:spPr>
          <a:xfrm>
            <a:off x="838200" y="4683918"/>
            <a:ext cx="19017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4290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937375" y="4683918"/>
            <a:ext cx="19017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a:solidFill>
                  <a:schemeClr val="lt1"/>
                </a:solidFill>
                <a:latin typeface="Arial"/>
                <a:ea typeface="Arial"/>
                <a:cs typeface="Arial"/>
                <a:sym typeface="Arial"/>
              </a:rPr>
              <a:pPr marL="0" marR="0" lvl="0" indent="0" algn="r" rtl="0">
                <a:spcBef>
                  <a:spcPts val="0"/>
                </a:spcBef>
                <a:spcAft>
                  <a:spcPts val="0"/>
                </a:spcAft>
                <a:buSzPct val="25000"/>
                <a:buNone/>
              </a:pPr>
              <a:t>‹#›</a:t>
            </a:fld>
            <a:endParaRPr lang="en" sz="14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183356"/>
            <a:ext cx="8385300" cy="1074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1pPr>
            <a:lvl2pPr marL="0" marR="0" lvl="1"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2pPr>
            <a:lvl3pPr marL="0" marR="0" lvl="2"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3pPr>
            <a:lvl4pPr marL="0" marR="0" lvl="3"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4pPr>
            <a:lvl5pPr marL="0" marR="0" lvl="4"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5pPr>
            <a:lvl6pPr marL="457200" marR="0" lvl="5"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6pPr>
            <a:lvl7pPr marL="914400" marR="0" lvl="6"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7pPr>
            <a:lvl8pPr marL="1371600" marR="0" lvl="7"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8pPr>
            <a:lvl9pPr marL="1828800" marR="0" lvl="8" indent="0" algn="l" rtl="0">
              <a:spcBef>
                <a:spcPts val="0"/>
              </a:spcBef>
              <a:spcAft>
                <a:spcPts val="0"/>
              </a:spcAft>
              <a:buNone/>
              <a:defRPr sz="4400" b="1" i="0" u="none" strike="noStrike" cap="none">
                <a:solidFill>
                  <a:schemeClr val="lt2"/>
                </a:solidFill>
                <a:latin typeface="Arial Black"/>
                <a:ea typeface="Arial Black"/>
                <a:cs typeface="Arial Black"/>
                <a:sym typeface="Arial Black"/>
              </a:defRPr>
            </a:lvl9pPr>
          </a:lstStyle>
          <a:p>
            <a:endParaRPr/>
          </a:p>
        </p:txBody>
      </p:sp>
      <p:sp>
        <p:nvSpPr>
          <p:cNvPr id="69" name="Shape 69"/>
          <p:cNvSpPr txBox="1">
            <a:spLocks noGrp="1"/>
          </p:cNvSpPr>
          <p:nvPr>
            <p:ph type="body" idx="1"/>
          </p:nvPr>
        </p:nvSpPr>
        <p:spPr>
          <a:xfrm>
            <a:off x="838200" y="1428750"/>
            <a:ext cx="3927600" cy="3143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hlink"/>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70" name="Shape 70"/>
          <p:cNvSpPr>
            <a:spLocks noGrp="1"/>
          </p:cNvSpPr>
          <p:nvPr>
            <p:ph type="media" idx="2"/>
          </p:nvPr>
        </p:nvSpPr>
        <p:spPr>
          <a:xfrm>
            <a:off x="4918075" y="1428750"/>
            <a:ext cx="3927600" cy="3143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hlink"/>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dt" idx="10"/>
          </p:nvPr>
        </p:nvSpPr>
        <p:spPr>
          <a:xfrm>
            <a:off x="838200" y="4683918"/>
            <a:ext cx="19017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4290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937375" y="4683918"/>
            <a:ext cx="19017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a:solidFill>
                  <a:schemeClr val="lt1"/>
                </a:solidFill>
                <a:latin typeface="Arial"/>
                <a:ea typeface="Arial"/>
                <a:cs typeface="Arial"/>
                <a:sym typeface="Arial"/>
              </a:rPr>
              <a:pPr marL="0" marR="0" lvl="0" indent="0" algn="r" rtl="0">
                <a:spcBef>
                  <a:spcPts val="0"/>
                </a:spcBef>
                <a:spcAft>
                  <a:spcPts val="0"/>
                </a:spcAft>
                <a:buSzPct val="25000"/>
                <a:buNone/>
              </a:pPr>
              <a:t>‹#›</a:t>
            </a:fld>
            <a:endParaRPr lang="en" sz="14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a:solidFill>
                  <a:schemeClr val="dk1"/>
                </a:solidFill>
                <a:latin typeface="Arial"/>
                <a:ea typeface="Arial"/>
                <a:cs typeface="Arial"/>
                <a:sym typeface="Arial"/>
              </a:rPr>
              <a:pPr marL="0" marR="0" lvl="0" indent="0" algn="r" rtl="0">
                <a:spcBef>
                  <a:spcPts val="0"/>
                </a:spcBef>
                <a:spcAft>
                  <a:spcPts val="0"/>
                </a:spcAft>
                <a:buSzPct val="25000"/>
                <a:buNone/>
              </a:pPr>
              <a:t>‹#›</a:t>
            </a:fld>
            <a:endParaRPr lang="en" sz="14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066800" y="628650"/>
            <a:ext cx="7772400" cy="857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3" name="Shape 83"/>
          <p:cNvSpPr txBox="1">
            <a:spLocks noGrp="1"/>
          </p:cNvSpPr>
          <p:nvPr>
            <p:ph type="body" idx="1"/>
          </p:nvPr>
        </p:nvSpPr>
        <p:spPr>
          <a:xfrm>
            <a:off x="1066800" y="1576387"/>
            <a:ext cx="3810000" cy="3086100"/>
          </a:xfrm>
          <a:prstGeom prst="rect">
            <a:avLst/>
          </a:prstGeom>
          <a:noFill/>
          <a:ln>
            <a:noFill/>
          </a:ln>
        </p:spPr>
        <p:txBody>
          <a:bodyPr lIns="91425" tIns="91425" rIns="91425" bIns="91425" anchor="t" anchorCtr="0"/>
          <a:lstStyle>
            <a:lvl1pPr marL="457200" marR="0" lvl="0" indent="-304800" algn="l" rtl="0">
              <a:spcBef>
                <a:spcPts val="640"/>
              </a:spcBef>
              <a:spcAft>
                <a:spcPts val="0"/>
              </a:spcAft>
              <a:buClr>
                <a:srgbClr val="A50021"/>
              </a:buClr>
              <a:buSzPct val="75000"/>
              <a:buFont typeface="Noto Sans Symbols"/>
              <a:buChar char="■"/>
              <a:defRPr sz="3200" b="0" i="0" u="none" strike="noStrike" cap="none">
                <a:solidFill>
                  <a:schemeClr val="dk1"/>
                </a:solidFill>
                <a:latin typeface="Times New Roman"/>
                <a:ea typeface="Times New Roman"/>
                <a:cs typeface="Times New Roman"/>
                <a:sym typeface="Times New Roman"/>
              </a:defRPr>
            </a:lvl1pPr>
            <a:lvl2pPr marL="1027112" marR="0" lvl="1" indent="-322262" algn="l" rtl="0">
              <a:spcBef>
                <a:spcPts val="560"/>
              </a:spcBef>
              <a:spcAft>
                <a:spcPts val="0"/>
              </a:spcAft>
              <a:buClr>
                <a:schemeClr val="accent2"/>
              </a:buClr>
              <a:buSzPct val="75000"/>
              <a:buFont typeface="Noto Sans Symbols"/>
              <a:buChar char="■"/>
              <a:defRPr sz="2800" b="0" i="0" u="none" strike="noStrike" cap="none">
                <a:solidFill>
                  <a:schemeClr val="dk1"/>
                </a:solidFill>
                <a:latin typeface="Times New Roman"/>
                <a:ea typeface="Times New Roman"/>
                <a:cs typeface="Times New Roman"/>
                <a:sym typeface="Times New Roman"/>
              </a:defRPr>
            </a:lvl2pPr>
            <a:lvl3pPr marL="1370012" marR="0" lvl="2" indent="-133032" algn="l" rtl="0">
              <a:spcBef>
                <a:spcPts val="480"/>
              </a:spcBef>
              <a:spcAft>
                <a:spcPts val="0"/>
              </a:spcAft>
              <a:buClr>
                <a:srgbClr val="666699"/>
              </a:buClr>
              <a:buSzPct val="70000"/>
              <a:buFont typeface="Noto Sans Symbols"/>
              <a:buChar char="■"/>
              <a:defRPr sz="2400" b="0" i="0" u="none" strike="noStrike" cap="none">
                <a:solidFill>
                  <a:schemeClr val="dk1"/>
                </a:solidFill>
                <a:latin typeface="Times New Roman"/>
                <a:ea typeface="Times New Roman"/>
                <a:cs typeface="Times New Roman"/>
                <a:sym typeface="Times New Roman"/>
              </a:defRPr>
            </a:lvl3pPr>
            <a:lvl4pPr marL="1712912" marR="0" lvl="3" indent="-163512" algn="l" rtl="0">
              <a:spcBef>
                <a:spcPts val="400"/>
              </a:spcBef>
              <a:spcAft>
                <a:spcPts val="0"/>
              </a:spcAft>
              <a:buClr>
                <a:schemeClr val="dk1"/>
              </a:buClr>
              <a:buSzPct val="60000"/>
              <a:buFont typeface="Noto Sans Symbols"/>
              <a:buChar char="■"/>
              <a:defRPr sz="2000" b="0" i="0" u="none" strike="noStrike" cap="none">
                <a:solidFill>
                  <a:schemeClr val="dk1"/>
                </a:solidFill>
                <a:latin typeface="Times New Roman"/>
                <a:ea typeface="Times New Roman"/>
                <a:cs typeface="Times New Roman"/>
                <a:sym typeface="Times New Roman"/>
              </a:defRPr>
            </a:lvl4pPr>
            <a:lvl5pPr marL="2057400" marR="0" lvl="4" indent="-158750" algn="l" rtl="0">
              <a:spcBef>
                <a:spcPts val="400"/>
              </a:spcBef>
              <a:spcAft>
                <a:spcPts val="0"/>
              </a:spcAft>
              <a:buClr>
                <a:schemeClr val="hlink"/>
              </a:buClr>
              <a:buSzPct val="55000"/>
              <a:buFont typeface="Noto Sans Symbols"/>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4" name="Shape 84"/>
          <p:cNvSpPr>
            <a:spLocks noGrp="1"/>
          </p:cNvSpPr>
          <p:nvPr>
            <p:ph type="clipArt" idx="2"/>
          </p:nvPr>
        </p:nvSpPr>
        <p:spPr>
          <a:xfrm>
            <a:off x="5029200" y="1576387"/>
            <a:ext cx="3810000" cy="3086100"/>
          </a:xfrm>
          <a:prstGeom prst="rect">
            <a:avLst/>
          </a:prstGeom>
          <a:noFill/>
          <a:ln>
            <a:noFill/>
          </a:ln>
        </p:spPr>
        <p:txBody>
          <a:bodyPr lIns="91425" tIns="91425" rIns="91425" bIns="91425" anchor="t" anchorCtr="0"/>
          <a:lstStyle>
            <a:lvl1pPr marL="457200" marR="0" lvl="0" indent="-304800" algn="l" rtl="0">
              <a:spcBef>
                <a:spcPts val="640"/>
              </a:spcBef>
              <a:spcAft>
                <a:spcPts val="0"/>
              </a:spcAft>
              <a:buClr>
                <a:srgbClr val="A50021"/>
              </a:buClr>
              <a:buSzPct val="75000"/>
              <a:buFont typeface="Noto Sans Symbols"/>
              <a:buChar char="■"/>
              <a:defRPr sz="3200" b="0" i="0" u="none" strike="noStrike" cap="none">
                <a:solidFill>
                  <a:schemeClr val="dk1"/>
                </a:solidFill>
                <a:latin typeface="Times New Roman"/>
                <a:ea typeface="Times New Roman"/>
                <a:cs typeface="Times New Roman"/>
                <a:sym typeface="Times New Roman"/>
              </a:defRPr>
            </a:lvl1pPr>
            <a:lvl2pPr marL="1027112" marR="0" lvl="1" indent="-322262" algn="l" rtl="0">
              <a:spcBef>
                <a:spcPts val="560"/>
              </a:spcBef>
              <a:spcAft>
                <a:spcPts val="0"/>
              </a:spcAft>
              <a:buClr>
                <a:schemeClr val="accent2"/>
              </a:buClr>
              <a:buSzPct val="75000"/>
              <a:buFont typeface="Noto Sans Symbols"/>
              <a:buChar char="■"/>
              <a:defRPr sz="2800" b="0" i="0" u="none" strike="noStrike" cap="none">
                <a:solidFill>
                  <a:schemeClr val="dk1"/>
                </a:solidFill>
                <a:latin typeface="Times New Roman"/>
                <a:ea typeface="Times New Roman"/>
                <a:cs typeface="Times New Roman"/>
                <a:sym typeface="Times New Roman"/>
              </a:defRPr>
            </a:lvl2pPr>
            <a:lvl3pPr marL="1370012" marR="0" lvl="2" indent="-133032" algn="l" rtl="0">
              <a:spcBef>
                <a:spcPts val="480"/>
              </a:spcBef>
              <a:spcAft>
                <a:spcPts val="0"/>
              </a:spcAft>
              <a:buClr>
                <a:srgbClr val="666699"/>
              </a:buClr>
              <a:buSzPct val="70000"/>
              <a:buFont typeface="Noto Sans Symbols"/>
              <a:buChar char="■"/>
              <a:defRPr sz="2400" b="0" i="0" u="none" strike="noStrike" cap="none">
                <a:solidFill>
                  <a:schemeClr val="dk1"/>
                </a:solidFill>
                <a:latin typeface="Times New Roman"/>
                <a:ea typeface="Times New Roman"/>
                <a:cs typeface="Times New Roman"/>
                <a:sym typeface="Times New Roman"/>
              </a:defRPr>
            </a:lvl3pPr>
            <a:lvl4pPr marL="1712912" marR="0" lvl="3" indent="-163512" algn="l" rtl="0">
              <a:spcBef>
                <a:spcPts val="400"/>
              </a:spcBef>
              <a:spcAft>
                <a:spcPts val="0"/>
              </a:spcAft>
              <a:buClr>
                <a:schemeClr val="dk1"/>
              </a:buClr>
              <a:buSzPct val="60000"/>
              <a:buFont typeface="Noto Sans Symbols"/>
              <a:buChar char="■"/>
              <a:defRPr sz="2000" b="0" i="0" u="none" strike="noStrike" cap="none">
                <a:solidFill>
                  <a:schemeClr val="dk1"/>
                </a:solidFill>
                <a:latin typeface="Times New Roman"/>
                <a:ea typeface="Times New Roman"/>
                <a:cs typeface="Times New Roman"/>
                <a:sym typeface="Times New Roman"/>
              </a:defRPr>
            </a:lvl4pPr>
            <a:lvl5pPr marL="2057400" marR="0" lvl="4" indent="-158750" algn="l" rtl="0">
              <a:spcBef>
                <a:spcPts val="400"/>
              </a:spcBef>
              <a:spcAft>
                <a:spcPts val="0"/>
              </a:spcAft>
              <a:buClr>
                <a:schemeClr val="hlink"/>
              </a:buClr>
              <a:buSzPct val="55000"/>
              <a:buFont typeface="Noto Sans Symbols"/>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5" name="Shape 85"/>
          <p:cNvSpPr txBox="1">
            <a:spLocks noGrp="1"/>
          </p:cNvSpPr>
          <p:nvPr>
            <p:ph type="dt" idx="10"/>
          </p:nvPr>
        </p:nvSpPr>
        <p:spPr>
          <a:xfrm>
            <a:off x="1066800" y="4810125"/>
            <a:ext cx="1905000" cy="342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6" name="Shape 86"/>
          <p:cNvSpPr txBox="1">
            <a:spLocks noGrp="1"/>
          </p:cNvSpPr>
          <p:nvPr>
            <p:ph type="ftr" idx="11"/>
          </p:nvPr>
        </p:nvSpPr>
        <p:spPr>
          <a:xfrm>
            <a:off x="3429000" y="4810125"/>
            <a:ext cx="2895600" cy="342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7" name="Shape 87"/>
          <p:cNvSpPr txBox="1">
            <a:spLocks noGrp="1"/>
          </p:cNvSpPr>
          <p:nvPr>
            <p:ph type="sldNum" idx="12"/>
          </p:nvPr>
        </p:nvSpPr>
        <p:spPr>
          <a:xfrm>
            <a:off x="8229600" y="4810125"/>
            <a:ext cx="914400" cy="3429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Times New Roman"/>
              <a:buNone/>
            </a:pPr>
            <a:fld id="{00000000-1234-1234-1234-123412341234}" type="slidenum">
              <a:rPr lang="en" sz="2400" b="0" i="0" u="none">
                <a:solidFill>
                  <a:schemeClr val="dk2"/>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2"/>
                </a:buClr>
                <a:buSzPct val="25000"/>
                <a:buFont typeface="Times New Roman"/>
                <a:buNone/>
              </a:pPr>
              <a:t>‹#›</a:t>
            </a:fld>
            <a:endParaRPr lang="en" sz="2400" b="0" i="0" u="none">
              <a:solidFill>
                <a:schemeClr val="dk2"/>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pPr lvl="0" algn="r">
                <a:spcBef>
                  <a:spcPts val="0"/>
                </a:spcBef>
                <a:buNone/>
              </a:p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ld.jccc.net/~pdecell/photosyn/phointro.html"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Plant Life and Ecosystems</a:t>
            </a:r>
          </a:p>
        </p:txBody>
      </p:sp>
      <p:sp>
        <p:nvSpPr>
          <p:cNvPr id="93" name="Shape 93"/>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End of Year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Two types of Flowering Plants</a:t>
            </a:r>
          </a:p>
        </p:txBody>
      </p:sp>
      <p:sp>
        <p:nvSpPr>
          <p:cNvPr id="156" name="Shape 156"/>
          <p:cNvSpPr txBox="1">
            <a:spLocks noGrp="1"/>
          </p:cNvSpPr>
          <p:nvPr>
            <p:ph type="body" idx="1"/>
          </p:nvPr>
        </p:nvSpPr>
        <p:spPr>
          <a:xfrm>
            <a:off x="416200" y="1234075"/>
            <a:ext cx="8520600" cy="3334800"/>
          </a:xfrm>
          <a:prstGeom prst="rect">
            <a:avLst/>
          </a:prstGeom>
        </p:spPr>
        <p:txBody>
          <a:bodyPr lIns="91425" tIns="91425" rIns="91425" bIns="91425" anchor="t" anchorCtr="0">
            <a:noAutofit/>
          </a:bodyPr>
          <a:lstStyle/>
          <a:p>
            <a:pPr lvl="0">
              <a:spcBef>
                <a:spcPts val="0"/>
              </a:spcBef>
              <a:buNone/>
            </a:pPr>
            <a:r>
              <a:rPr lang="en"/>
              <a:t>Imperfect: contains either male or female parts (not both!)</a:t>
            </a:r>
          </a:p>
          <a:p>
            <a:pPr lvl="0">
              <a:spcBef>
                <a:spcPts val="0"/>
              </a:spcBef>
              <a:buNone/>
            </a:pPr>
            <a:r>
              <a:rPr lang="en"/>
              <a:t>Examples: </a:t>
            </a:r>
          </a:p>
          <a:p>
            <a:pPr lvl="0">
              <a:spcBef>
                <a:spcPts val="0"/>
              </a:spcBef>
              <a:buNone/>
            </a:pPr>
            <a:endParaRPr/>
          </a:p>
        </p:txBody>
      </p:sp>
      <p:pic>
        <p:nvPicPr>
          <p:cNvPr id="157" name="Shape 157" descr="Begonia, Flower - Free images on Pixabay"/>
          <p:cNvPicPr preferRelativeResize="0"/>
          <p:nvPr/>
        </p:nvPicPr>
        <p:blipFill>
          <a:blip r:embed="rId3">
            <a:alphaModFix/>
          </a:blip>
          <a:stretch>
            <a:fillRect/>
          </a:stretch>
        </p:blipFill>
        <p:spPr>
          <a:xfrm>
            <a:off x="416200" y="2320174"/>
            <a:ext cx="2700100" cy="2025075"/>
          </a:xfrm>
          <a:prstGeom prst="rect">
            <a:avLst/>
          </a:prstGeom>
          <a:noFill/>
          <a:ln>
            <a:noFill/>
          </a:ln>
        </p:spPr>
      </p:pic>
      <p:sp>
        <p:nvSpPr>
          <p:cNvPr id="158" name="Shape 158"/>
          <p:cNvSpPr txBox="1"/>
          <p:nvPr/>
        </p:nvSpPr>
        <p:spPr>
          <a:xfrm>
            <a:off x="866575" y="4500575"/>
            <a:ext cx="1341900" cy="4893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Begonias</a:t>
            </a:r>
          </a:p>
        </p:txBody>
      </p:sp>
      <p:pic>
        <p:nvPicPr>
          <p:cNvPr id="159" name="Shape 159" descr="File:Corntassel 7095.jpg - Wikimedia Commons"/>
          <p:cNvPicPr preferRelativeResize="0"/>
          <p:nvPr/>
        </p:nvPicPr>
        <p:blipFill>
          <a:blip r:embed="rId4">
            <a:alphaModFix/>
          </a:blip>
          <a:stretch>
            <a:fillRect/>
          </a:stretch>
        </p:blipFill>
        <p:spPr>
          <a:xfrm>
            <a:off x="3634000" y="2320175"/>
            <a:ext cx="2233200" cy="2025075"/>
          </a:xfrm>
          <a:prstGeom prst="rect">
            <a:avLst/>
          </a:prstGeom>
          <a:noFill/>
          <a:ln>
            <a:noFill/>
          </a:ln>
        </p:spPr>
      </p:pic>
      <p:sp>
        <p:nvSpPr>
          <p:cNvPr id="160" name="Shape 160"/>
          <p:cNvSpPr txBox="1"/>
          <p:nvPr/>
        </p:nvSpPr>
        <p:spPr>
          <a:xfrm>
            <a:off x="4030750" y="4500575"/>
            <a:ext cx="1439700" cy="4893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Corn</a:t>
            </a:r>
          </a:p>
        </p:txBody>
      </p:sp>
      <p:pic>
        <p:nvPicPr>
          <p:cNvPr id="161" name="Shape 161" descr="Free photo: Pumpkin, Leaves, Cucurbits, Garden - Free Image on ..."/>
          <p:cNvPicPr preferRelativeResize="0"/>
          <p:nvPr/>
        </p:nvPicPr>
        <p:blipFill>
          <a:blip r:embed="rId5">
            <a:alphaModFix/>
          </a:blip>
          <a:stretch>
            <a:fillRect/>
          </a:stretch>
        </p:blipFill>
        <p:spPr>
          <a:xfrm>
            <a:off x="6384900" y="2320174"/>
            <a:ext cx="2376549" cy="2025074"/>
          </a:xfrm>
          <a:prstGeom prst="rect">
            <a:avLst/>
          </a:prstGeom>
          <a:noFill/>
          <a:ln>
            <a:noFill/>
          </a:ln>
        </p:spPr>
      </p:pic>
      <p:sp>
        <p:nvSpPr>
          <p:cNvPr id="162" name="Shape 162"/>
          <p:cNvSpPr txBox="1"/>
          <p:nvPr/>
        </p:nvSpPr>
        <p:spPr>
          <a:xfrm>
            <a:off x="7030375" y="4603075"/>
            <a:ext cx="1202100" cy="4209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Pumpkin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Plant Structure and Function: Parts of the Flower</a:t>
            </a:r>
          </a:p>
          <a:p>
            <a:pPr marL="457200" lvl="0" indent="-228600">
              <a:spcBef>
                <a:spcPts val="0"/>
              </a:spcBef>
              <a:buChar char="-"/>
            </a:pPr>
            <a:r>
              <a:rPr lang="en"/>
              <a:t>A flower has six parts. </a:t>
            </a:r>
          </a:p>
        </p:txBody>
      </p:sp>
      <p:sp>
        <p:nvSpPr>
          <p:cNvPr id="168" name="Shape 168"/>
          <p:cNvSpPr txBox="1">
            <a:spLocks noGrp="1"/>
          </p:cNvSpPr>
          <p:nvPr>
            <p:ph type="body" idx="1"/>
          </p:nvPr>
        </p:nvSpPr>
        <p:spPr>
          <a:xfrm>
            <a:off x="311700" y="1300150"/>
            <a:ext cx="8520600" cy="3334800"/>
          </a:xfrm>
          <a:prstGeom prst="rect">
            <a:avLst/>
          </a:prstGeom>
        </p:spPr>
        <p:txBody>
          <a:bodyPr lIns="91425" tIns="91425" rIns="91425" bIns="91425" anchor="t" anchorCtr="0">
            <a:noAutofit/>
          </a:bodyPr>
          <a:lstStyle/>
          <a:p>
            <a:pPr lvl="0">
              <a:spcBef>
                <a:spcPts val="0"/>
              </a:spcBef>
              <a:buNone/>
            </a:pPr>
            <a:endParaRPr dirty="0"/>
          </a:p>
        </p:txBody>
      </p:sp>
      <p:pic>
        <p:nvPicPr>
          <p:cNvPr id="169" name="Shape 169" descr="File:Parts-of-a-flower.png - Wikimedia Commons"/>
          <p:cNvPicPr preferRelativeResize="0"/>
          <p:nvPr/>
        </p:nvPicPr>
        <p:blipFill>
          <a:blip r:embed="rId3">
            <a:alphaModFix/>
          </a:blip>
          <a:stretch>
            <a:fillRect/>
          </a:stretch>
        </p:blipFill>
        <p:spPr>
          <a:xfrm>
            <a:off x="1851424" y="1499675"/>
            <a:ext cx="5472475" cy="3334800"/>
          </a:xfrm>
          <a:prstGeom prst="rect">
            <a:avLst/>
          </a:prstGeom>
          <a:noFill/>
          <a:ln>
            <a:noFill/>
          </a:ln>
        </p:spPr>
      </p:pic>
      <p:sp>
        <p:nvSpPr>
          <p:cNvPr id="170" name="Shape 170"/>
          <p:cNvSpPr txBox="1"/>
          <p:nvPr/>
        </p:nvSpPr>
        <p:spPr>
          <a:xfrm>
            <a:off x="768725" y="2096525"/>
            <a:ext cx="894600" cy="754800"/>
          </a:xfrm>
          <a:prstGeom prst="rect">
            <a:avLst/>
          </a:prstGeom>
          <a:noFill/>
          <a:ln>
            <a:noFill/>
          </a:ln>
        </p:spPr>
        <p:txBody>
          <a:bodyPr lIns="91425" tIns="91425" rIns="91425" bIns="91425" anchor="t" anchorCtr="0">
            <a:noAutofit/>
          </a:bodyPr>
          <a:lstStyle/>
          <a:p>
            <a:pPr lvl="0">
              <a:spcBef>
                <a:spcPts val="0"/>
              </a:spcBef>
              <a:buNone/>
            </a:pPr>
            <a:r>
              <a:rPr lang="en"/>
              <a:t>Female part of Flower</a:t>
            </a:r>
          </a:p>
        </p:txBody>
      </p:sp>
      <p:sp>
        <p:nvSpPr>
          <p:cNvPr id="171" name="Shape 171"/>
          <p:cNvSpPr txBox="1"/>
          <p:nvPr/>
        </p:nvSpPr>
        <p:spPr>
          <a:xfrm>
            <a:off x="7212075" y="2194375"/>
            <a:ext cx="810600" cy="572700"/>
          </a:xfrm>
          <a:prstGeom prst="rect">
            <a:avLst/>
          </a:prstGeom>
          <a:noFill/>
          <a:ln>
            <a:noFill/>
          </a:ln>
        </p:spPr>
        <p:txBody>
          <a:bodyPr lIns="91425" tIns="91425" rIns="91425" bIns="91425" anchor="t" anchorCtr="0">
            <a:noAutofit/>
          </a:bodyPr>
          <a:lstStyle/>
          <a:p>
            <a:pPr lvl="0">
              <a:spcBef>
                <a:spcPts val="0"/>
              </a:spcBef>
              <a:buNone/>
            </a:pPr>
            <a:r>
              <a:rPr lang="en"/>
              <a:t>Male part of flower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Female parts of Flower</a:t>
            </a:r>
          </a:p>
        </p:txBody>
      </p:sp>
      <p:sp>
        <p:nvSpPr>
          <p:cNvPr id="177" name="Shape 17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dirty="0"/>
              <a:t>The female reproductive structure is made of </a:t>
            </a:r>
            <a:r>
              <a:rPr lang="en" dirty="0" smtClean="0"/>
              <a:t>three </a:t>
            </a:r>
            <a:r>
              <a:rPr lang="en" dirty="0"/>
              <a:t>parts: Stigma &amp; Style (both start with s— females have style) </a:t>
            </a:r>
            <a:r>
              <a:rPr lang="en" dirty="0" smtClean="0"/>
              <a:t>and Ovary</a:t>
            </a:r>
            <a:endParaRPr lang="en" dirty="0"/>
          </a:p>
          <a:p>
            <a:pPr lvl="0">
              <a:spcBef>
                <a:spcPts val="0"/>
              </a:spcBef>
              <a:buNone/>
            </a:pPr>
            <a:r>
              <a:rPr lang="en" dirty="0"/>
              <a:t>Stigma: sticky surface on top of the pistil that traps and collects pollen. </a:t>
            </a:r>
          </a:p>
          <a:p>
            <a:pPr lvl="0">
              <a:spcBef>
                <a:spcPts val="0"/>
              </a:spcBef>
              <a:buNone/>
            </a:pPr>
            <a:r>
              <a:rPr lang="en" dirty="0"/>
              <a:t>Style: tube that holds up the </a:t>
            </a:r>
            <a:r>
              <a:rPr lang="en" dirty="0" smtClean="0"/>
              <a:t>stigma</a:t>
            </a:r>
          </a:p>
          <a:p>
            <a:pPr lvl="0">
              <a:spcBef>
                <a:spcPts val="0"/>
              </a:spcBef>
              <a:buNone/>
            </a:pPr>
            <a:r>
              <a:rPr lang="en-US" dirty="0" smtClean="0"/>
              <a:t>A</a:t>
            </a:r>
            <a:r>
              <a:rPr lang="en" dirty="0" smtClean="0"/>
              <a:t>nd provides a path for pollen to get</a:t>
            </a:r>
          </a:p>
          <a:p>
            <a:pPr lvl="0">
              <a:spcBef>
                <a:spcPts val="0"/>
              </a:spcBef>
              <a:buNone/>
            </a:pPr>
            <a:r>
              <a:rPr lang="en-US" dirty="0" smtClean="0"/>
              <a:t>F</a:t>
            </a:r>
            <a:r>
              <a:rPr lang="en" dirty="0" smtClean="0"/>
              <a:t>rom the stigma to the ovary.</a:t>
            </a:r>
            <a:endParaRPr lang="en" dirty="0"/>
          </a:p>
        </p:txBody>
      </p:sp>
      <p:pic>
        <p:nvPicPr>
          <p:cNvPr id="178" name="Shape 178" descr="Free photo Stamen Lilium Lily Flower Pistil Flora Pink - Max Pixel"/>
          <p:cNvPicPr preferRelativeResize="0"/>
          <p:nvPr/>
        </p:nvPicPr>
        <p:blipFill>
          <a:blip r:embed="rId3">
            <a:alphaModFix/>
          </a:blip>
          <a:stretch>
            <a:fillRect/>
          </a:stretch>
        </p:blipFill>
        <p:spPr>
          <a:xfrm>
            <a:off x="4687255" y="2824824"/>
            <a:ext cx="3597748" cy="2124924"/>
          </a:xfrm>
          <a:prstGeom prst="rect">
            <a:avLst/>
          </a:prstGeom>
          <a:noFill/>
          <a:ln>
            <a:noFill/>
          </a:ln>
        </p:spPr>
      </p:pic>
      <p:sp>
        <p:nvSpPr>
          <p:cNvPr id="179" name="Shape 179"/>
          <p:cNvSpPr/>
          <p:nvPr/>
        </p:nvSpPr>
        <p:spPr>
          <a:xfrm>
            <a:off x="4206075" y="3527675"/>
            <a:ext cx="2503800" cy="1602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p:nvPr/>
        </p:nvSpPr>
        <p:spPr>
          <a:xfrm>
            <a:off x="6895000" y="2701275"/>
            <a:ext cx="480900" cy="382500"/>
          </a:xfrm>
          <a:prstGeom prst="lef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1" name="Shape 181"/>
          <p:cNvSpPr txBox="1"/>
          <p:nvPr/>
        </p:nvSpPr>
        <p:spPr>
          <a:xfrm>
            <a:off x="3589275" y="3385775"/>
            <a:ext cx="616800" cy="444000"/>
          </a:xfrm>
          <a:prstGeom prst="rect">
            <a:avLst/>
          </a:prstGeom>
          <a:noFill/>
          <a:ln>
            <a:noFill/>
          </a:ln>
        </p:spPr>
        <p:txBody>
          <a:bodyPr lIns="91425" tIns="91425" rIns="91425" bIns="91425" anchor="t" anchorCtr="0">
            <a:noAutofit/>
          </a:bodyPr>
          <a:lstStyle/>
          <a:p>
            <a:pPr lvl="0">
              <a:spcBef>
                <a:spcPts val="0"/>
              </a:spcBef>
              <a:buNone/>
            </a:pPr>
            <a:r>
              <a:rPr lang="en"/>
              <a:t>Style</a:t>
            </a:r>
          </a:p>
        </p:txBody>
      </p:sp>
      <p:sp>
        <p:nvSpPr>
          <p:cNvPr id="182" name="Shape 182"/>
          <p:cNvSpPr txBox="1"/>
          <p:nvPr/>
        </p:nvSpPr>
        <p:spPr>
          <a:xfrm>
            <a:off x="7462400" y="2701275"/>
            <a:ext cx="822600" cy="246900"/>
          </a:xfrm>
          <a:prstGeom prst="rect">
            <a:avLst/>
          </a:prstGeom>
          <a:noFill/>
          <a:ln>
            <a:noFill/>
          </a:ln>
        </p:spPr>
        <p:txBody>
          <a:bodyPr lIns="91425" tIns="91425" rIns="91425" bIns="91425" anchor="t" anchorCtr="0">
            <a:noAutofit/>
          </a:bodyPr>
          <a:lstStyle/>
          <a:p>
            <a:pPr lvl="0">
              <a:spcBef>
                <a:spcPts val="0"/>
              </a:spcBef>
              <a:buNone/>
            </a:pPr>
            <a:r>
              <a:rPr lang="en"/>
              <a:t>Stigma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Female Parts: The Ovary</a:t>
            </a:r>
          </a:p>
        </p:txBody>
      </p:sp>
      <p:sp>
        <p:nvSpPr>
          <p:cNvPr id="188" name="Shape 18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a:spcBef>
                <a:spcPts val="0"/>
              </a:spcBef>
              <a:buChar char="-"/>
            </a:pPr>
            <a:r>
              <a:rPr lang="en" dirty="0"/>
              <a:t>At the bottom of the style is the ovary </a:t>
            </a:r>
          </a:p>
          <a:p>
            <a:pPr marL="457200" lvl="0" indent="-228600" rtl="0">
              <a:spcBef>
                <a:spcPts val="0"/>
              </a:spcBef>
              <a:buChar char="-"/>
            </a:pPr>
            <a:r>
              <a:rPr lang="en" dirty="0"/>
              <a:t>When fertilized, ovary becomes the fruit</a:t>
            </a:r>
          </a:p>
          <a:p>
            <a:pPr marL="457200" lvl="0" indent="-228600" rtl="0">
              <a:spcBef>
                <a:spcPts val="0"/>
              </a:spcBef>
              <a:buChar char="-"/>
            </a:pPr>
            <a:r>
              <a:rPr lang="en" dirty="0"/>
              <a:t>Female sex </a:t>
            </a:r>
            <a:r>
              <a:rPr lang="en" dirty="0" smtClean="0"/>
              <a:t>cells (ovules) </a:t>
            </a:r>
            <a:r>
              <a:rPr lang="en" dirty="0"/>
              <a:t>stored in the ovary </a:t>
            </a:r>
          </a:p>
          <a:p>
            <a:pPr marL="457200" lvl="0" indent="-228600" rtl="0">
              <a:spcBef>
                <a:spcPts val="0"/>
              </a:spcBef>
              <a:buChar char="-"/>
            </a:pPr>
            <a:r>
              <a:rPr lang="en" dirty="0"/>
              <a:t>Ovules turn into seeds when pollen and ovule meet </a:t>
            </a:r>
          </a:p>
          <a:p>
            <a:pPr lvl="0">
              <a:spcBef>
                <a:spcPts val="0"/>
              </a:spcBef>
              <a:buNone/>
            </a:pPr>
            <a:endParaRPr dirty="0"/>
          </a:p>
        </p:txBody>
      </p:sp>
      <p:pic>
        <p:nvPicPr>
          <p:cNvPr id="189" name="Shape 189" descr="Squash - Free images on Pixabay"/>
          <p:cNvPicPr preferRelativeResize="0"/>
          <p:nvPr/>
        </p:nvPicPr>
        <p:blipFill>
          <a:blip r:embed="rId3">
            <a:alphaModFix/>
          </a:blip>
          <a:stretch>
            <a:fillRect/>
          </a:stretch>
        </p:blipFill>
        <p:spPr>
          <a:xfrm>
            <a:off x="5854800" y="2543503"/>
            <a:ext cx="3289200" cy="2466900"/>
          </a:xfrm>
          <a:prstGeom prst="rect">
            <a:avLst/>
          </a:prstGeom>
          <a:noFill/>
          <a:ln>
            <a:noFill/>
          </a:ln>
        </p:spPr>
      </p:pic>
      <p:sp>
        <p:nvSpPr>
          <p:cNvPr id="190" name="Shape 190"/>
          <p:cNvSpPr txBox="1"/>
          <p:nvPr/>
        </p:nvSpPr>
        <p:spPr>
          <a:xfrm>
            <a:off x="3429000" y="3125875"/>
            <a:ext cx="2035200" cy="1443000"/>
          </a:xfrm>
          <a:prstGeom prst="rect">
            <a:avLst/>
          </a:prstGeom>
          <a:noFill/>
          <a:ln>
            <a:noFill/>
          </a:ln>
        </p:spPr>
        <p:txBody>
          <a:bodyPr lIns="91425" tIns="91425" rIns="91425" bIns="91425" anchor="t" anchorCtr="0">
            <a:noAutofit/>
          </a:bodyPr>
          <a:lstStyle/>
          <a:p>
            <a:pPr lvl="0">
              <a:spcBef>
                <a:spcPts val="0"/>
              </a:spcBef>
              <a:buNone/>
            </a:pPr>
            <a:r>
              <a:rPr lang="en" dirty="0" smtClean="0"/>
              <a:t>This is </a:t>
            </a:r>
            <a:r>
              <a:rPr lang="en" dirty="0"/>
              <a:t>a picture of a squash plant where the flower has been fertilized and the ovary is now turning into the fruit (in this case, a squash!)</a:t>
            </a:r>
          </a:p>
        </p:txBody>
      </p:sp>
      <p:sp>
        <p:nvSpPr>
          <p:cNvPr id="191" name="Shape 191"/>
          <p:cNvSpPr/>
          <p:nvPr/>
        </p:nvSpPr>
        <p:spPr>
          <a:xfrm>
            <a:off x="5768999" y="3398856"/>
            <a:ext cx="1615800" cy="246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Male Parts of Flower</a:t>
            </a:r>
          </a:p>
        </p:txBody>
      </p:sp>
      <p:sp>
        <p:nvSpPr>
          <p:cNvPr id="197" name="Shape 19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dirty="0"/>
              <a:t>The male reproductive structure is made of two parts: Anther &amp; Filament </a:t>
            </a:r>
          </a:p>
          <a:p>
            <a:pPr lvl="0">
              <a:spcBef>
                <a:spcPts val="0"/>
              </a:spcBef>
              <a:buNone/>
            </a:pPr>
            <a:r>
              <a:rPr lang="en" dirty="0"/>
              <a:t>Anther: top part of the stamen that </a:t>
            </a:r>
            <a:r>
              <a:rPr lang="en" dirty="0" smtClean="0"/>
              <a:t>makes and stores </a:t>
            </a:r>
            <a:r>
              <a:rPr lang="en" dirty="0"/>
              <a:t>the pollen </a:t>
            </a:r>
          </a:p>
          <a:p>
            <a:pPr lvl="0">
              <a:spcBef>
                <a:spcPts val="0"/>
              </a:spcBef>
              <a:buNone/>
            </a:pPr>
            <a:r>
              <a:rPr lang="en" dirty="0"/>
              <a:t>Filament: thread-like stalk that holds up the anther</a:t>
            </a:r>
          </a:p>
          <a:p>
            <a:pPr lvl="0">
              <a:spcBef>
                <a:spcPts val="0"/>
              </a:spcBef>
              <a:buNone/>
            </a:pPr>
            <a:r>
              <a:rPr lang="en" dirty="0"/>
              <a:t>Pollen:Male sex cell stored on the anther </a:t>
            </a:r>
          </a:p>
          <a:p>
            <a:pPr marL="457200" lvl="0" indent="-228600">
              <a:spcBef>
                <a:spcPts val="0"/>
              </a:spcBef>
              <a:buChar char="-"/>
            </a:pPr>
            <a:r>
              <a:rPr lang="en" dirty="0"/>
              <a:t>Powdery substance typically yellow or orange</a:t>
            </a:r>
          </a:p>
        </p:txBody>
      </p:sp>
      <p:pic>
        <p:nvPicPr>
          <p:cNvPr id="198" name="Shape 198" descr="Wildflower Anatomy - Rocky Mountain National Park (U.S. National ..."/>
          <p:cNvPicPr preferRelativeResize="0"/>
          <p:nvPr/>
        </p:nvPicPr>
        <p:blipFill>
          <a:blip r:embed="rId3">
            <a:alphaModFix/>
          </a:blip>
          <a:stretch>
            <a:fillRect/>
          </a:stretch>
        </p:blipFill>
        <p:spPr>
          <a:xfrm>
            <a:off x="5804100" y="2752924"/>
            <a:ext cx="2952425" cy="2193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Parts of Flower</a:t>
            </a:r>
          </a:p>
        </p:txBody>
      </p:sp>
      <p:sp>
        <p:nvSpPr>
          <p:cNvPr id="204" name="Shape 204"/>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Petals: Colorful layers that surround the reproductive parts and attract pollinators to flower </a:t>
            </a:r>
          </a:p>
          <a:p>
            <a:pPr lvl="0">
              <a:spcBef>
                <a:spcPts val="0"/>
              </a:spcBef>
              <a:buNone/>
            </a:pPr>
            <a:r>
              <a:rPr lang="en"/>
              <a:t>Sepals: Green petal-like part at the base of the flower which protect the bud</a:t>
            </a:r>
          </a:p>
          <a:p>
            <a:pPr lvl="0">
              <a:spcBef>
                <a:spcPts val="0"/>
              </a:spcBef>
              <a:buNone/>
            </a:pPr>
            <a:endParaRPr/>
          </a:p>
        </p:txBody>
      </p:sp>
      <p:pic>
        <p:nvPicPr>
          <p:cNvPr id="205" name="Shape 205" descr="Sepal - Simple English Wikipedia, the free encyclopedia"/>
          <p:cNvPicPr preferRelativeResize="0"/>
          <p:nvPr/>
        </p:nvPicPr>
        <p:blipFill>
          <a:blip r:embed="rId3">
            <a:alphaModFix/>
          </a:blip>
          <a:stretch>
            <a:fillRect/>
          </a:stretch>
        </p:blipFill>
        <p:spPr>
          <a:xfrm>
            <a:off x="3095975" y="2614925"/>
            <a:ext cx="2664249" cy="2528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Xylem and Phloem</a:t>
            </a:r>
            <a:endParaRPr lang="en-US" dirty="0"/>
          </a:p>
        </p:txBody>
      </p:sp>
      <p:pic>
        <p:nvPicPr>
          <p:cNvPr id="4" name="Picture 3"/>
          <p:cNvPicPr>
            <a:picLocks noChangeAspect="1"/>
          </p:cNvPicPr>
          <p:nvPr/>
        </p:nvPicPr>
        <p:blipFill>
          <a:blip r:embed="rId2"/>
          <a:stretch>
            <a:fillRect/>
          </a:stretch>
        </p:blipFill>
        <p:spPr>
          <a:xfrm>
            <a:off x="4762917" y="1929400"/>
            <a:ext cx="3989197" cy="3214100"/>
          </a:xfrm>
          <a:prstGeom prst="rect">
            <a:avLst/>
          </a:prstGeom>
        </p:spPr>
      </p:pic>
      <p:sp>
        <p:nvSpPr>
          <p:cNvPr id="3" name="Text Placeholder 2"/>
          <p:cNvSpPr>
            <a:spLocks noGrp="1"/>
          </p:cNvSpPr>
          <p:nvPr>
            <p:ph type="body" idx="1"/>
          </p:nvPr>
        </p:nvSpPr>
        <p:spPr/>
        <p:txBody>
          <a:bodyPr/>
          <a:lstStyle/>
          <a:p>
            <a:pPr marL="285750" indent="-285750">
              <a:buFontTx/>
              <a:buChar char="-"/>
            </a:pPr>
            <a:r>
              <a:rPr lang="en-US" dirty="0" smtClean="0"/>
              <a:t>Vascular parts of the stem and plant</a:t>
            </a:r>
          </a:p>
          <a:p>
            <a:pPr marL="285750" indent="-285750">
              <a:buFontTx/>
              <a:buChar char="-"/>
            </a:pPr>
            <a:r>
              <a:rPr lang="en-US" dirty="0" smtClean="0"/>
              <a:t>Xylem carries water and nutrients up </a:t>
            </a:r>
          </a:p>
          <a:p>
            <a:r>
              <a:rPr lang="en-US" dirty="0" smtClean="0"/>
              <a:t>from ground, through roots and to leaves</a:t>
            </a:r>
          </a:p>
          <a:p>
            <a:pPr marL="285750" indent="-285750">
              <a:buFontTx/>
              <a:buChar char="-"/>
            </a:pPr>
            <a:r>
              <a:rPr lang="en-US" dirty="0" smtClean="0"/>
              <a:t>Phloem carries glucose made during </a:t>
            </a:r>
          </a:p>
          <a:p>
            <a:r>
              <a:rPr lang="en-US" dirty="0" smtClean="0"/>
              <a:t>photosynthesis down from leaves to the</a:t>
            </a:r>
          </a:p>
          <a:p>
            <a:r>
              <a:rPr lang="en-US" dirty="0" smtClean="0"/>
              <a:t>rest of the plant</a:t>
            </a:r>
          </a:p>
          <a:p>
            <a:pPr marL="285750" indent="-285750">
              <a:buFontTx/>
              <a:buChar char="-"/>
            </a:pPr>
            <a:endParaRPr lang="en-US" dirty="0"/>
          </a:p>
        </p:txBody>
      </p:sp>
    </p:spTree>
    <p:extLst>
      <p:ext uri="{BB962C8B-B14F-4D97-AF65-F5344CB8AC3E}">
        <p14:creationId xmlns="" xmlns:p14="http://schemas.microsoft.com/office/powerpoint/2010/main" val="337801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307500"/>
            <a:ext cx="8520600" cy="866400"/>
          </a:xfrm>
          <a:prstGeom prst="rect">
            <a:avLst/>
          </a:prstGeom>
          <a:noFill/>
        </p:spPr>
        <p:txBody>
          <a:bodyPr lIns="91425" tIns="91425" rIns="91425" bIns="91425" anchor="t" anchorCtr="0">
            <a:noAutofit/>
          </a:bodyPr>
          <a:lstStyle/>
          <a:p>
            <a:pPr lvl="0">
              <a:spcBef>
                <a:spcPts val="0"/>
              </a:spcBef>
              <a:buNone/>
            </a:pPr>
            <a:r>
              <a:rPr lang="en" sz="1800" b="1">
                <a:latin typeface="Playfair Display"/>
                <a:ea typeface="Playfair Display"/>
                <a:cs typeface="Playfair Display"/>
                <a:sym typeface="Playfair Display"/>
              </a:rPr>
              <a:t>The process of sexual reproduction in flowering plants takes place in the flower</a:t>
            </a:r>
            <a:r>
              <a:rPr lang="en" sz="1800">
                <a:latin typeface="Playfair Display"/>
                <a:ea typeface="Playfair Display"/>
                <a:cs typeface="Playfair Display"/>
                <a:sym typeface="Playfair Display"/>
              </a:rPr>
              <a:t>, which is a complex structure made up of several parts. </a:t>
            </a:r>
          </a:p>
          <a:p>
            <a:pPr lvl="0">
              <a:spcBef>
                <a:spcPts val="0"/>
              </a:spcBef>
              <a:buNone/>
            </a:pPr>
            <a:endParaRPr/>
          </a:p>
        </p:txBody>
      </p:sp>
      <p:sp>
        <p:nvSpPr>
          <p:cNvPr id="211" name="Shape 21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endParaRPr/>
          </a:p>
        </p:txBody>
      </p:sp>
      <p:pic>
        <p:nvPicPr>
          <p:cNvPr id="212" name="Shape 212" descr="pollination.jpg"/>
          <p:cNvPicPr preferRelativeResize="0"/>
          <p:nvPr/>
        </p:nvPicPr>
        <p:blipFill>
          <a:blip r:embed="rId3">
            <a:alphaModFix/>
          </a:blip>
          <a:stretch>
            <a:fillRect/>
          </a:stretch>
        </p:blipFill>
        <p:spPr>
          <a:xfrm>
            <a:off x="1579399" y="1087600"/>
            <a:ext cx="4849974" cy="4055900"/>
          </a:xfrm>
          <a:prstGeom prst="rect">
            <a:avLst/>
          </a:prstGeom>
          <a:noFill/>
          <a:ln>
            <a:noFill/>
          </a:ln>
        </p:spPr>
      </p:pic>
      <p:sp>
        <p:nvSpPr>
          <p:cNvPr id="213" name="Shape 213"/>
          <p:cNvSpPr txBox="1"/>
          <p:nvPr/>
        </p:nvSpPr>
        <p:spPr>
          <a:xfrm>
            <a:off x="0" y="1671475"/>
            <a:ext cx="1817100" cy="774600"/>
          </a:xfrm>
          <a:prstGeom prst="rect">
            <a:avLst/>
          </a:prstGeom>
          <a:noFill/>
          <a:ln>
            <a:noFill/>
          </a:ln>
        </p:spPr>
        <p:txBody>
          <a:bodyPr lIns="91425" tIns="91425" rIns="91425" bIns="91425" anchor="t" anchorCtr="0">
            <a:noAutofit/>
          </a:bodyPr>
          <a:lstStyle/>
          <a:p>
            <a:pPr lvl="0">
              <a:spcBef>
                <a:spcPts val="0"/>
              </a:spcBef>
              <a:buNone/>
            </a:pPr>
            <a:r>
              <a:rPr lang="en" sz="1800" b="1">
                <a:latin typeface="Alegreya"/>
                <a:ea typeface="Alegreya"/>
                <a:cs typeface="Alegreya"/>
                <a:sym typeface="Alegreya"/>
              </a:rPr>
              <a:t>Pollination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237600"/>
            <a:ext cx="8520600" cy="996600"/>
          </a:xfrm>
          <a:prstGeom prst="rect">
            <a:avLst/>
          </a:prstGeom>
        </p:spPr>
        <p:txBody>
          <a:bodyPr lIns="91425" tIns="91425" rIns="91425" bIns="91425" anchor="t" anchorCtr="0">
            <a:noAutofit/>
          </a:bodyPr>
          <a:lstStyle/>
          <a:p>
            <a:pPr lvl="0" rtl="0">
              <a:spcBef>
                <a:spcPts val="0"/>
              </a:spcBef>
              <a:buClr>
                <a:schemeClr val="dk2"/>
              </a:buClr>
              <a:buSzPct val="61111"/>
              <a:buFont typeface="Arial"/>
              <a:buNone/>
            </a:pPr>
            <a:r>
              <a:rPr lang="en" sz="1800" b="1">
                <a:solidFill>
                  <a:srgbClr val="000000"/>
                </a:solidFill>
                <a:latin typeface="Playfair Display"/>
                <a:ea typeface="Playfair Display"/>
                <a:cs typeface="Playfair Display"/>
                <a:sym typeface="Playfair Display"/>
              </a:rPr>
              <a:t>The process of sexual reproduction in flowering plants takes place in the flower</a:t>
            </a:r>
            <a:r>
              <a:rPr lang="en" sz="1800">
                <a:solidFill>
                  <a:srgbClr val="000000"/>
                </a:solidFill>
                <a:latin typeface="Playfair Display"/>
                <a:ea typeface="Playfair Display"/>
                <a:cs typeface="Playfair Display"/>
                <a:sym typeface="Playfair Display"/>
              </a:rPr>
              <a:t>, which is a complex structure made up of several parts</a:t>
            </a:r>
            <a:r>
              <a:rPr lang="en" sz="1800">
                <a:latin typeface="Playfair Display"/>
                <a:ea typeface="Playfair Display"/>
                <a:cs typeface="Playfair Display"/>
                <a:sym typeface="Playfair Display"/>
              </a:rPr>
              <a:t>.</a:t>
            </a:r>
          </a:p>
        </p:txBody>
      </p:sp>
      <p:sp>
        <p:nvSpPr>
          <p:cNvPr id="219" name="Shape 21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endParaRPr/>
          </a:p>
        </p:txBody>
      </p:sp>
      <p:pic>
        <p:nvPicPr>
          <p:cNvPr id="220" name="Shape 220"/>
          <p:cNvPicPr preferRelativeResize="0"/>
          <p:nvPr/>
        </p:nvPicPr>
        <p:blipFill>
          <a:blip r:embed="rId3">
            <a:alphaModFix/>
          </a:blip>
          <a:stretch>
            <a:fillRect/>
          </a:stretch>
        </p:blipFill>
        <p:spPr>
          <a:xfrm>
            <a:off x="391350" y="1151475"/>
            <a:ext cx="8218424" cy="3334800"/>
          </a:xfrm>
          <a:prstGeom prst="rect">
            <a:avLst/>
          </a:prstGeom>
          <a:noFill/>
          <a:ln>
            <a:noFill/>
          </a:ln>
        </p:spPr>
      </p:pic>
      <p:sp>
        <p:nvSpPr>
          <p:cNvPr id="221" name="Shape 221"/>
          <p:cNvSpPr/>
          <p:nvPr/>
        </p:nvSpPr>
        <p:spPr>
          <a:xfrm rot="10800000" flipH="1">
            <a:off x="3060950" y="1730582"/>
            <a:ext cx="922500" cy="572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txBox="1"/>
          <p:nvPr/>
        </p:nvSpPr>
        <p:spPr>
          <a:xfrm>
            <a:off x="5898250" y="3256625"/>
            <a:ext cx="810600" cy="1104000"/>
          </a:xfrm>
          <a:prstGeom prst="rect">
            <a:avLst/>
          </a:prstGeom>
          <a:solidFill>
            <a:srgbClr val="F3F3F3"/>
          </a:solidFill>
          <a:ln>
            <a:noFill/>
          </a:ln>
        </p:spPr>
        <p:txBody>
          <a:bodyPr lIns="91425" tIns="91425" rIns="91425" bIns="91425" anchor="t" anchorCtr="0">
            <a:noAutofit/>
          </a:bodyPr>
          <a:lstStyle/>
          <a:p>
            <a:pPr lvl="0">
              <a:spcBef>
                <a:spcPts val="0"/>
              </a:spcBef>
              <a:buNone/>
            </a:pPr>
            <a:r>
              <a:rPr lang="en" sz="1000"/>
              <a:t>Pollen has traveled down the tubule and fertilizes the ovules</a:t>
            </a:r>
          </a:p>
        </p:txBody>
      </p:sp>
      <p:sp>
        <p:nvSpPr>
          <p:cNvPr id="223" name="Shape 223"/>
          <p:cNvSpPr txBox="1"/>
          <p:nvPr/>
        </p:nvSpPr>
        <p:spPr>
          <a:xfrm>
            <a:off x="3060950" y="1861825"/>
            <a:ext cx="810600" cy="310200"/>
          </a:xfrm>
          <a:prstGeom prst="rect">
            <a:avLst/>
          </a:prstGeom>
          <a:noFill/>
          <a:ln>
            <a:noFill/>
          </a:ln>
        </p:spPr>
        <p:txBody>
          <a:bodyPr lIns="91425" tIns="91425" rIns="91425" bIns="91425" anchor="t" anchorCtr="0">
            <a:noAutofit/>
          </a:bodyPr>
          <a:lstStyle/>
          <a:p>
            <a:pPr lvl="0">
              <a:spcBef>
                <a:spcPts val="0"/>
              </a:spcBef>
              <a:buNone/>
            </a:pPr>
            <a:r>
              <a:rPr lang="en"/>
              <a:t>pollen</a:t>
            </a:r>
          </a:p>
        </p:txBody>
      </p:sp>
      <p:sp>
        <p:nvSpPr>
          <p:cNvPr id="224" name="Shape 224"/>
          <p:cNvSpPr txBox="1"/>
          <p:nvPr/>
        </p:nvSpPr>
        <p:spPr>
          <a:xfrm>
            <a:off x="2410987" y="1219050"/>
            <a:ext cx="2110500" cy="310200"/>
          </a:xfrm>
          <a:prstGeom prst="rect">
            <a:avLst/>
          </a:prstGeom>
          <a:noFill/>
          <a:ln>
            <a:noFill/>
          </a:ln>
        </p:spPr>
        <p:txBody>
          <a:bodyPr lIns="91425" tIns="91425" rIns="91425" bIns="91425" anchor="t" anchorCtr="0">
            <a:noAutofit/>
          </a:bodyPr>
          <a:lstStyle/>
          <a:p>
            <a:pPr lvl="0" rtl="0">
              <a:spcBef>
                <a:spcPts val="0"/>
              </a:spcBef>
              <a:buClr>
                <a:schemeClr val="dk2"/>
              </a:buClr>
              <a:buSzPct val="36666"/>
              <a:buFont typeface="Arial"/>
              <a:buNone/>
            </a:pPr>
            <a:r>
              <a:rPr lang="en" sz="3000">
                <a:solidFill>
                  <a:schemeClr val="dk2"/>
                </a:solidFill>
                <a:latin typeface="Oswald"/>
                <a:ea typeface="Oswald"/>
                <a:cs typeface="Oswald"/>
                <a:sym typeface="Oswald"/>
              </a:rPr>
              <a:t>Fertilization</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dirty="0">
                <a:solidFill>
                  <a:srgbClr val="000000"/>
                </a:solidFill>
                <a:latin typeface="Arial Black"/>
                <a:ea typeface="Arial Black"/>
                <a:cs typeface="Arial Black"/>
                <a:sym typeface="Arial Black"/>
              </a:rPr>
              <a:t>Photosynthesis</a:t>
            </a:r>
          </a:p>
        </p:txBody>
      </p:sp>
      <p:sp>
        <p:nvSpPr>
          <p:cNvPr id="230" name="Shape 230"/>
          <p:cNvSpPr txBox="1">
            <a:spLocks noGrp="1"/>
          </p:cNvSpPr>
          <p:nvPr>
            <p:ph type="body" idx="1"/>
          </p:nvPr>
        </p:nvSpPr>
        <p:spPr>
          <a:xfrm>
            <a:off x="838200" y="1428750"/>
            <a:ext cx="3927600" cy="3143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100000"/>
              <a:buFont typeface="Noto Sans Symbols"/>
              <a:buChar char="▪"/>
            </a:pPr>
            <a:r>
              <a:rPr lang="en" sz="2800" b="0" i="0" u="none" strike="noStrike" cap="none" dirty="0">
                <a:solidFill>
                  <a:srgbClr val="FF0000"/>
                </a:solidFill>
                <a:latin typeface="Arial Black"/>
                <a:ea typeface="Arial Black"/>
                <a:cs typeface="Arial Black"/>
                <a:sym typeface="Arial Black"/>
              </a:rPr>
              <a:t>Photosynthesis</a:t>
            </a:r>
            <a:r>
              <a:rPr lang="en" sz="2800" b="0" i="0" u="none" strike="noStrike" cap="none" dirty="0">
                <a:solidFill>
                  <a:schemeClr val="lt1"/>
                </a:solidFill>
                <a:latin typeface="Arial Black"/>
                <a:ea typeface="Arial Black"/>
                <a:cs typeface="Arial Black"/>
                <a:sym typeface="Arial Black"/>
              </a:rPr>
              <a:t> </a:t>
            </a:r>
            <a:r>
              <a:rPr lang="en" sz="2400" b="0" i="0" u="none" strike="noStrike" cap="none" dirty="0">
                <a:solidFill>
                  <a:srgbClr val="00B0F0"/>
                </a:solidFill>
                <a:latin typeface="Arial Black"/>
                <a:ea typeface="Arial Black"/>
                <a:cs typeface="Arial Black"/>
                <a:sym typeface="Arial Black"/>
              </a:rPr>
              <a:t>is the process by which plants produce their food in the presence of sunlight, water, </a:t>
            </a:r>
            <a:r>
              <a:rPr lang="en" sz="2400" b="0" i="0" u="none" strike="noStrike" cap="none" dirty="0" smtClean="0">
                <a:solidFill>
                  <a:srgbClr val="00B0F0"/>
                </a:solidFill>
                <a:latin typeface="Arial Black"/>
                <a:ea typeface="Arial Black"/>
                <a:cs typeface="Arial Black"/>
                <a:sym typeface="Arial Black"/>
              </a:rPr>
              <a:t>and carbon dioxide.</a:t>
            </a:r>
            <a:endParaRPr lang="en" sz="2400" b="0" i="0" u="none" strike="noStrike" cap="none" dirty="0">
              <a:solidFill>
                <a:srgbClr val="00B0F0"/>
              </a:solidFill>
              <a:latin typeface="Arial Black"/>
              <a:ea typeface="Arial Black"/>
              <a:cs typeface="Arial Black"/>
              <a:sym typeface="Arial Black"/>
            </a:endParaRPr>
          </a:p>
          <a:p>
            <a:pPr marL="342900" marR="0" lvl="0" indent="-342900" algn="l" rtl="0">
              <a:lnSpc>
                <a:spcPct val="90000"/>
              </a:lnSpc>
              <a:spcBef>
                <a:spcPts val="480"/>
              </a:spcBef>
              <a:spcAft>
                <a:spcPts val="0"/>
              </a:spcAft>
              <a:buClr>
                <a:schemeClr val="hlink"/>
              </a:buClr>
              <a:buSzPct val="25000"/>
              <a:buFont typeface="Noto Sans Symbols"/>
              <a:buNone/>
            </a:pPr>
            <a:endParaRPr sz="2400" b="0" i="0" u="none" strike="noStrike" cap="none" dirty="0">
              <a:solidFill>
                <a:srgbClr val="FFFF00"/>
              </a:solidFill>
              <a:latin typeface="Arial Black"/>
              <a:ea typeface="Arial Black"/>
              <a:cs typeface="Arial Black"/>
              <a:sym typeface="Arial Black"/>
            </a:endParaRPr>
          </a:p>
          <a:p>
            <a:pPr marL="342900" marR="0" lvl="0" indent="-342900" algn="l" rtl="0">
              <a:lnSpc>
                <a:spcPct val="90000"/>
              </a:lnSpc>
              <a:spcBef>
                <a:spcPts val="480"/>
              </a:spcBef>
              <a:spcAft>
                <a:spcPts val="0"/>
              </a:spcAft>
              <a:buClr>
                <a:schemeClr val="hlink"/>
              </a:buClr>
              <a:buSzPct val="100000"/>
              <a:buFont typeface="Noto Sans Symbols"/>
              <a:buNone/>
            </a:pPr>
            <a:endParaRPr sz="2400" b="0" i="0" u="none" strike="noStrike" cap="none" dirty="0">
              <a:solidFill>
                <a:srgbClr val="FFFF00"/>
              </a:solidFill>
              <a:latin typeface="Arial Black"/>
              <a:ea typeface="Arial Black"/>
              <a:cs typeface="Arial Black"/>
              <a:sym typeface="Arial Black"/>
            </a:endParaRPr>
          </a:p>
          <a:p>
            <a:pPr marL="342900" marR="0" lvl="0" indent="-342900" algn="l" rtl="0">
              <a:lnSpc>
                <a:spcPct val="90000"/>
              </a:lnSpc>
              <a:spcBef>
                <a:spcPts val="480"/>
              </a:spcBef>
              <a:spcAft>
                <a:spcPts val="0"/>
              </a:spcAft>
              <a:buClr>
                <a:schemeClr val="hlink"/>
              </a:buClr>
              <a:buSzPct val="100000"/>
              <a:buFont typeface="Noto Sans Symbols"/>
              <a:buNone/>
            </a:pPr>
            <a:endParaRPr sz="2400" b="1" i="0" u="none" strike="noStrike" cap="none" dirty="0">
              <a:solidFill>
                <a:schemeClr val="lt1"/>
              </a:solidFill>
              <a:latin typeface="Arial"/>
              <a:ea typeface="Arial"/>
              <a:cs typeface="Arial"/>
              <a:sym typeface="Arial"/>
            </a:endParaRPr>
          </a:p>
        </p:txBody>
      </p:sp>
      <p:pic>
        <p:nvPicPr>
          <p:cNvPr id="231" name="Shape 231" descr="MCj03825940000[1]"/>
          <p:cNvPicPr preferRelativeResize="0">
            <a:picLocks noGrp="1"/>
          </p:cNvPicPr>
          <p:nvPr>
            <p:ph type="body" idx="2"/>
          </p:nvPr>
        </p:nvPicPr>
        <p:blipFill rotWithShape="1">
          <a:blip r:embed="rId3">
            <a:alphaModFix/>
          </a:blip>
          <a:srcRect/>
          <a:stretch/>
        </p:blipFill>
        <p:spPr>
          <a:xfrm>
            <a:off x="5105400" y="1538287"/>
            <a:ext cx="2805000" cy="28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are the standards?</a:t>
            </a:r>
          </a:p>
        </p:txBody>
      </p:sp>
      <p:sp>
        <p:nvSpPr>
          <p:cNvPr id="99" name="Shape 9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6. L. 1. Understand the structures, processes and behaviors of plants that enable them to survive and reproduce.</a:t>
            </a:r>
          </a:p>
          <a:p>
            <a:pPr lvl="0">
              <a:spcBef>
                <a:spcPts val="0"/>
              </a:spcBef>
              <a:buNone/>
            </a:pPr>
            <a:r>
              <a:rPr lang="en"/>
              <a:t>6.L.2. Understand the flow of energy through ecosystems and the responses of populations to the biotic and abiotic factors in their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a:solidFill>
                  <a:srgbClr val="000000"/>
                </a:solidFill>
                <a:latin typeface="Arial Black"/>
                <a:ea typeface="Arial Black"/>
                <a:cs typeface="Arial Black"/>
                <a:sym typeface="Arial Black"/>
              </a:rPr>
              <a:t>What happens during  Photosynthesis?</a:t>
            </a:r>
          </a:p>
        </p:txBody>
      </p:sp>
      <p:sp>
        <p:nvSpPr>
          <p:cNvPr id="237" name="Shape 237"/>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342900" marR="0" lvl="0" indent="-254000" algn="l" rtl="0">
              <a:spcBef>
                <a:spcPts val="0"/>
              </a:spcBef>
              <a:spcAft>
                <a:spcPts val="0"/>
              </a:spcAft>
              <a:buClr>
                <a:srgbClr val="000000"/>
              </a:buClr>
              <a:buSzPct val="100000"/>
              <a:buFont typeface="Noto Sans Symbols"/>
              <a:buChar char="▪"/>
            </a:pPr>
            <a:r>
              <a:rPr lang="en" sz="1800" b="0" i="0" u="none" strike="noStrike" cap="none" dirty="0" smtClean="0">
                <a:solidFill>
                  <a:srgbClr val="000000"/>
                </a:solidFill>
                <a:latin typeface="Arial Black"/>
                <a:ea typeface="Arial Black"/>
                <a:cs typeface="Arial Black"/>
                <a:sym typeface="Arial Black"/>
              </a:rPr>
              <a:t>Plants use light energy from the Sun to convert carbon dioxide and water into sugar(glucose)</a:t>
            </a:r>
          </a:p>
          <a:p>
            <a:pPr marL="342900" marR="0" lvl="0" indent="-254000" algn="l" rtl="0">
              <a:spcBef>
                <a:spcPts val="0"/>
              </a:spcBef>
              <a:spcAft>
                <a:spcPts val="0"/>
              </a:spcAft>
              <a:buClr>
                <a:srgbClr val="000000"/>
              </a:buClr>
              <a:buSzPct val="100000"/>
              <a:buNone/>
            </a:pPr>
            <a:endParaRPr lang="en" sz="1800" b="0" i="0" u="none" strike="noStrike" cap="none" dirty="0" smtClean="0">
              <a:solidFill>
                <a:srgbClr val="000000"/>
              </a:solidFill>
              <a:latin typeface="Arial Black"/>
              <a:ea typeface="Arial Black"/>
              <a:cs typeface="Arial Black"/>
              <a:sym typeface="Arial Black"/>
            </a:endParaRPr>
          </a:p>
          <a:p>
            <a:pPr marL="342900" marR="0" lvl="0" indent="-254000" algn="l" rtl="0">
              <a:spcBef>
                <a:spcPts val="0"/>
              </a:spcBef>
              <a:spcAft>
                <a:spcPts val="0"/>
              </a:spcAft>
              <a:buClr>
                <a:srgbClr val="000000"/>
              </a:buClr>
              <a:buSzPct val="100000"/>
              <a:buFont typeface="Noto Sans Symbols"/>
              <a:buChar char="▪"/>
            </a:pPr>
            <a:r>
              <a:rPr lang="en" sz="1800" dirty="0" smtClean="0">
                <a:solidFill>
                  <a:srgbClr val="000000"/>
                </a:solidFill>
                <a:latin typeface="Arial Black"/>
                <a:ea typeface="Arial Black"/>
                <a:cs typeface="Arial Black"/>
                <a:sym typeface="Arial Black"/>
              </a:rPr>
              <a:t>Oxygen is made as a byproduct during photosynthesis</a:t>
            </a:r>
            <a:endParaRPr lang="en" sz="1800" b="0" i="0" u="none" strike="noStrike" cap="none" dirty="0">
              <a:solidFill>
                <a:srgbClr val="000000"/>
              </a:solidFill>
              <a:latin typeface="Arial Black"/>
              <a:ea typeface="Arial Black"/>
              <a:cs typeface="Arial Black"/>
              <a:sym typeface="Arial Black"/>
            </a:endParaRPr>
          </a:p>
          <a:p>
            <a:pPr marL="342900" marR="0" lvl="0" indent="-342900" algn="l" rtl="0">
              <a:spcBef>
                <a:spcPts val="640"/>
              </a:spcBef>
              <a:spcAft>
                <a:spcPts val="0"/>
              </a:spcAft>
              <a:buClr>
                <a:schemeClr val="hlink"/>
              </a:buClr>
              <a:buSzPct val="177777"/>
              <a:buFont typeface="Noto Sans Symbols"/>
              <a:buNone/>
            </a:pPr>
            <a:endParaRPr sz="1800" b="0" i="0" u="none" strike="noStrike" cap="none" dirty="0">
              <a:solidFill>
                <a:srgbClr val="000000"/>
              </a:solidFill>
              <a:latin typeface="Arial Black"/>
              <a:ea typeface="Arial Black"/>
              <a:cs typeface="Arial Black"/>
              <a:sym typeface="Arial Black"/>
            </a:endParaRPr>
          </a:p>
          <a:p>
            <a:pPr marL="1143000" marR="0" lvl="2" indent="-228600" algn="l" rtl="0">
              <a:spcBef>
                <a:spcPts val="480"/>
              </a:spcBef>
              <a:spcAft>
                <a:spcPts val="0"/>
              </a:spcAft>
              <a:buClr>
                <a:schemeClr val="hlink"/>
              </a:buClr>
              <a:buSzPct val="25000"/>
              <a:buFont typeface="Noto Sans Symbols"/>
              <a:buNone/>
            </a:pPr>
            <a:endParaRPr sz="1800" b="0" i="0" u="none" strike="noStrike" cap="none" dirty="0">
              <a:solidFill>
                <a:srgbClr val="000000"/>
              </a:solidFill>
              <a:latin typeface="Arial Black"/>
              <a:ea typeface="Arial Black"/>
              <a:cs typeface="Arial Black"/>
              <a:sym typeface="Arial Black"/>
            </a:endParaRPr>
          </a:p>
          <a:p>
            <a:pPr marL="1143000" marR="0" lvl="2" indent="-228600" algn="l" rtl="0">
              <a:spcBef>
                <a:spcPts val="480"/>
              </a:spcBef>
              <a:spcAft>
                <a:spcPts val="0"/>
              </a:spcAft>
              <a:buClr>
                <a:schemeClr val="hlink"/>
              </a:buClr>
              <a:buSzPct val="133333"/>
              <a:buFont typeface="Noto Sans Symbols"/>
              <a:buNone/>
            </a:pPr>
            <a:endParaRPr sz="1800" b="0" i="0" u="none" strike="noStrike" cap="none" dirty="0">
              <a:solidFill>
                <a:srgbClr val="000000"/>
              </a:solidFill>
              <a:latin typeface="Arial"/>
              <a:ea typeface="Arial"/>
              <a:cs typeface="Arial"/>
              <a:sym typeface="Arial"/>
            </a:endParaRPr>
          </a:p>
          <a:p>
            <a:pPr marL="342900" marR="0" lvl="0" indent="-342900" algn="l" rtl="0">
              <a:spcBef>
                <a:spcPts val="640"/>
              </a:spcBef>
              <a:spcAft>
                <a:spcPts val="0"/>
              </a:spcAft>
              <a:buClr>
                <a:schemeClr val="hlink"/>
              </a:buClr>
              <a:buSzPct val="177777"/>
              <a:buFont typeface="Noto Sans Symbols"/>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a:solidFill>
                  <a:schemeClr val="lt2"/>
                </a:solidFill>
                <a:latin typeface="Arial Black"/>
                <a:ea typeface="Arial Black"/>
                <a:cs typeface="Arial Black"/>
                <a:sym typeface="Arial Black"/>
              </a:rPr>
              <a:t> </a:t>
            </a:r>
            <a:r>
              <a:rPr lang="en" sz="4400" b="1" i="0" u="none" strike="noStrike" cap="none">
                <a:solidFill>
                  <a:srgbClr val="000000"/>
                </a:solidFill>
                <a:latin typeface="Arial Black"/>
                <a:ea typeface="Arial Black"/>
                <a:cs typeface="Arial Black"/>
                <a:sym typeface="Arial Black"/>
              </a:rPr>
              <a:t>WHO carries out Photosynthesis?</a:t>
            </a:r>
          </a:p>
        </p:txBody>
      </p:sp>
      <p:sp>
        <p:nvSpPr>
          <p:cNvPr id="243" name="Shape 243"/>
          <p:cNvSpPr txBox="1">
            <a:spLocks noGrp="1"/>
          </p:cNvSpPr>
          <p:nvPr>
            <p:ph type="body" idx="1"/>
          </p:nvPr>
        </p:nvSpPr>
        <p:spPr>
          <a:xfrm>
            <a:off x="838200" y="1428750"/>
            <a:ext cx="7086600" cy="3143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100000"/>
              <a:buFont typeface="Noto Sans Symbols"/>
              <a:buChar char="▪"/>
            </a:pPr>
            <a:r>
              <a:rPr lang="en" sz="3600" b="0" i="0" u="none" strike="noStrike" cap="none" dirty="0">
                <a:solidFill>
                  <a:srgbClr val="000000"/>
                </a:solidFill>
                <a:latin typeface="Arial Black"/>
                <a:ea typeface="Arial Black"/>
                <a:cs typeface="Arial Black"/>
                <a:sym typeface="Arial Black"/>
              </a:rPr>
              <a:t>Plants, algae, and many single-celled organisms (bacteria) </a:t>
            </a:r>
            <a:r>
              <a:rPr lang="en" sz="3600" b="0" i="0" u="none" strike="noStrike" cap="none" dirty="0" smtClean="0">
                <a:solidFill>
                  <a:schemeClr val="lt1"/>
                </a:solidFill>
                <a:latin typeface="Arial Black"/>
                <a:ea typeface="Arial Black"/>
                <a:cs typeface="Arial Black"/>
                <a:sym typeface="Arial Black"/>
              </a:rPr>
              <a:t>arry </a:t>
            </a:r>
            <a:r>
              <a:rPr lang="en" sz="3600" b="0" i="0" u="none" strike="noStrike" cap="none" dirty="0">
                <a:solidFill>
                  <a:schemeClr val="lt1"/>
                </a:solidFill>
                <a:latin typeface="Arial Black"/>
                <a:ea typeface="Arial Black"/>
                <a:cs typeface="Arial Black"/>
                <a:sym typeface="Arial Black"/>
              </a:rPr>
              <a:t>out photosynthesis</a:t>
            </a:r>
          </a:p>
        </p:txBody>
      </p:sp>
      <p:pic>
        <p:nvPicPr>
          <p:cNvPr id="244" name="Shape 244" descr="MCj03914540000[1]"/>
          <p:cNvPicPr preferRelativeResize="0">
            <a:picLocks noGrp="1"/>
          </p:cNvPicPr>
          <p:nvPr>
            <p:ph type="body" idx="2"/>
          </p:nvPr>
        </p:nvPicPr>
        <p:blipFill rotWithShape="1">
          <a:blip r:embed="rId3">
            <a:alphaModFix/>
          </a:blip>
          <a:srcRect/>
          <a:stretch/>
        </p:blipFill>
        <p:spPr>
          <a:xfrm>
            <a:off x="6477000" y="2919412"/>
            <a:ext cx="1440000" cy="136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03150" y="0"/>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a:solidFill>
                  <a:srgbClr val="000000"/>
                </a:solidFill>
              </a:rPr>
              <a:t>What powers photosynthesis?</a:t>
            </a:r>
          </a:p>
        </p:txBody>
      </p:sp>
      <p:sp>
        <p:nvSpPr>
          <p:cNvPr id="250" name="Shape 250"/>
          <p:cNvSpPr txBox="1">
            <a:spLocks noGrp="1"/>
          </p:cNvSpPr>
          <p:nvPr>
            <p:ph type="body" idx="1"/>
          </p:nvPr>
        </p:nvSpPr>
        <p:spPr>
          <a:xfrm>
            <a:off x="762000" y="868650"/>
            <a:ext cx="7010400" cy="3143100"/>
          </a:xfrm>
          <a:prstGeom prst="rect">
            <a:avLst/>
          </a:prstGeom>
          <a:noFill/>
          <a:ln>
            <a:noFill/>
          </a:ln>
        </p:spPr>
        <p:txBody>
          <a:bodyPr lIns="91425" tIns="45700" rIns="91425" bIns="45700" anchor="t" anchorCtr="0">
            <a:noAutofit/>
          </a:bodyPr>
          <a:lstStyle/>
          <a:p>
            <a:pPr marL="0" marR="0" lvl="0" indent="-177800" algn="l" rtl="0">
              <a:spcBef>
                <a:spcPts val="560"/>
              </a:spcBef>
              <a:spcAft>
                <a:spcPts val="0"/>
              </a:spcAft>
              <a:buClr>
                <a:schemeClr val="hlink"/>
              </a:buClr>
              <a:buSzPct val="100000"/>
              <a:buFont typeface="Noto Sans Symbols"/>
              <a:buNone/>
            </a:pPr>
            <a:r>
              <a:rPr lang="en" sz="2800">
                <a:solidFill>
                  <a:srgbClr val="000000"/>
                </a:solidFill>
                <a:latin typeface="Arial Black"/>
                <a:ea typeface="Arial Black"/>
                <a:cs typeface="Arial Black"/>
                <a:sym typeface="Arial Black"/>
              </a:rPr>
              <a:t>                   THE SUN!!!!!</a:t>
            </a:r>
          </a:p>
        </p:txBody>
      </p:sp>
      <p:sp>
        <p:nvSpPr>
          <p:cNvPr id="251" name="Shape 251"/>
          <p:cNvSpPr/>
          <p:nvPr/>
        </p:nvSpPr>
        <p:spPr>
          <a:xfrm>
            <a:off x="1278675" y="1309525"/>
            <a:ext cx="6705600" cy="89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pic>
        <p:nvPicPr>
          <p:cNvPr id="252" name="Shape 252" descr="MCj02321800000[1]"/>
          <p:cNvPicPr preferRelativeResize="0">
            <a:picLocks noGrp="1"/>
          </p:cNvPicPr>
          <p:nvPr>
            <p:ph type="body" idx="2"/>
          </p:nvPr>
        </p:nvPicPr>
        <p:blipFill rotWithShape="1">
          <a:blip r:embed="rId3">
            <a:alphaModFix/>
          </a:blip>
          <a:srcRect/>
          <a:stretch/>
        </p:blipFill>
        <p:spPr>
          <a:xfrm>
            <a:off x="6172200" y="1771650"/>
            <a:ext cx="1874700" cy="1337100"/>
          </a:xfrm>
          <a:prstGeom prst="rect">
            <a:avLst/>
          </a:prstGeom>
          <a:noFill/>
          <a:ln>
            <a:noFill/>
          </a:ln>
        </p:spPr>
      </p:pic>
      <p:sp>
        <p:nvSpPr>
          <p:cNvPr id="253" name="Shape 253"/>
          <p:cNvSpPr txBox="1"/>
          <p:nvPr/>
        </p:nvSpPr>
        <p:spPr>
          <a:xfrm>
            <a:off x="1219200" y="3657600"/>
            <a:ext cx="7162800" cy="27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4" name="Shape 254"/>
          <p:cNvSpPr txBox="1"/>
          <p:nvPr/>
        </p:nvSpPr>
        <p:spPr>
          <a:xfrm>
            <a:off x="478325" y="1672700"/>
            <a:ext cx="5919600" cy="3396900"/>
          </a:xfrm>
          <a:prstGeom prst="rect">
            <a:avLst/>
          </a:prstGeom>
          <a:noFill/>
          <a:ln>
            <a:noFill/>
          </a:ln>
        </p:spPr>
        <p:txBody>
          <a:bodyPr lIns="91425" tIns="45700" rIns="91425" bIns="45700" anchor="t" anchorCtr="0">
            <a:noAutofit/>
          </a:bodyPr>
          <a:lstStyle/>
          <a:p>
            <a:pPr marL="800100" marR="0" lvl="1" indent="-342900" algn="l" rtl="0">
              <a:spcBef>
                <a:spcPts val="0"/>
              </a:spcBef>
              <a:spcAft>
                <a:spcPts val="0"/>
              </a:spcAft>
              <a:buSzPct val="25000"/>
              <a:buNone/>
            </a:pPr>
            <a:r>
              <a:rPr lang="en" sz="1800" b="0" i="0" u="none" strike="noStrike" cap="none">
                <a:latin typeface="Arial"/>
                <a:ea typeface="Arial"/>
                <a:cs typeface="Arial"/>
                <a:sym typeface="Arial"/>
              </a:rPr>
              <a:t>	</a:t>
            </a:r>
            <a:r>
              <a:rPr lang="en" sz="2800" b="0" i="0" u="none" strike="noStrike" cap="none">
                <a:latin typeface="Arial Black"/>
                <a:ea typeface="Arial Black"/>
                <a:cs typeface="Arial Black"/>
                <a:sym typeface="Arial Black"/>
              </a:rPr>
              <a:t>Photosynthesis is the connection between energy that is released from the </a:t>
            </a:r>
            <a:r>
              <a:rPr lang="en" sz="2800" b="0" i="0" u="sng" strike="noStrike" cap="none">
                <a:latin typeface="Arial Black"/>
                <a:ea typeface="Arial Black"/>
                <a:cs typeface="Arial Black"/>
                <a:sym typeface="Arial Black"/>
              </a:rPr>
              <a:t>sun</a:t>
            </a:r>
            <a:r>
              <a:rPr lang="en" sz="2800" b="0" i="0" u="none" strike="noStrike" cap="none">
                <a:latin typeface="Arial Black"/>
                <a:ea typeface="Arial Black"/>
                <a:cs typeface="Arial Black"/>
                <a:sym typeface="Arial Black"/>
              </a:rPr>
              <a:t> (solar energy) and the energy available for </a:t>
            </a:r>
            <a:r>
              <a:rPr lang="en" sz="2800" b="0" i="0" u="sng" strike="noStrike" cap="none">
                <a:latin typeface="Arial Black"/>
                <a:ea typeface="Arial Black"/>
                <a:cs typeface="Arial Black"/>
                <a:sym typeface="Arial Black"/>
              </a:rPr>
              <a:t>living organisms </a:t>
            </a:r>
            <a:r>
              <a:rPr lang="en" sz="2800" b="0" i="0" u="none" strike="noStrike" cap="none">
                <a:latin typeface="Arial Black"/>
                <a:ea typeface="Arial Black"/>
                <a:cs typeface="Arial Black"/>
                <a:sym typeface="Arial Black"/>
              </a:rPr>
              <a:t>(chemical energy).</a:t>
            </a:r>
          </a:p>
          <a:p>
            <a:pPr marL="342900" marR="0" lvl="0" indent="-342900" algn="l" rtl="0">
              <a:spcBef>
                <a:spcPts val="1400"/>
              </a:spcBef>
              <a:spcAft>
                <a:spcPts val="0"/>
              </a:spcAft>
              <a:buNone/>
            </a:pPr>
            <a:endParaRPr sz="2800">
              <a:latin typeface="Arial Black"/>
              <a:ea typeface="Arial Black"/>
              <a:cs typeface="Arial Black"/>
              <a:sym typeface="Arial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000" b="1" i="0" u="none" strike="noStrike" cap="none">
                <a:solidFill>
                  <a:srgbClr val="000000"/>
                </a:solidFill>
                <a:latin typeface="Arial Black"/>
                <a:ea typeface="Arial Black"/>
                <a:cs typeface="Arial Black"/>
                <a:sym typeface="Arial Black"/>
              </a:rPr>
              <a:t>Materials Used I</a:t>
            </a:r>
            <a:r>
              <a:rPr lang="en" sz="3000">
                <a:solidFill>
                  <a:srgbClr val="000000"/>
                </a:solidFill>
              </a:rPr>
              <a:t>n Photosynthesis</a:t>
            </a:r>
          </a:p>
        </p:txBody>
      </p:sp>
      <p:sp>
        <p:nvSpPr>
          <p:cNvPr id="260" name="Shape 260"/>
          <p:cNvSpPr txBox="1">
            <a:spLocks noGrp="1"/>
          </p:cNvSpPr>
          <p:nvPr>
            <p:ph type="body" idx="1"/>
          </p:nvPr>
        </p:nvSpPr>
        <p:spPr>
          <a:xfrm>
            <a:off x="838200" y="1428750"/>
            <a:ext cx="3927600" cy="3143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Noto Sans Symbols"/>
              <a:buChar char="▪"/>
            </a:pPr>
            <a:r>
              <a:rPr lang="en" sz="2800" b="0" i="0" u="none" strike="noStrike" cap="none">
                <a:solidFill>
                  <a:srgbClr val="000000"/>
                </a:solidFill>
                <a:latin typeface="Arial Black"/>
                <a:ea typeface="Arial Black"/>
                <a:cs typeface="Arial Black"/>
                <a:sym typeface="Arial Black"/>
              </a:rPr>
              <a:t>Carbon dioxide gas, sunlight and water are used during photosynthesis</a:t>
            </a:r>
          </a:p>
          <a:p>
            <a:pPr marL="0" marR="0" lvl="0" indent="0" algn="l" rtl="0">
              <a:lnSpc>
                <a:spcPct val="90000"/>
              </a:lnSpc>
              <a:spcBef>
                <a:spcPts val="560"/>
              </a:spcBef>
              <a:spcAft>
                <a:spcPts val="0"/>
              </a:spcAft>
              <a:buNone/>
            </a:pPr>
            <a:endParaRPr>
              <a:solidFill>
                <a:srgbClr val="000000"/>
              </a:solidFill>
            </a:endParaRPr>
          </a:p>
        </p:txBody>
      </p:sp>
      <p:pic>
        <p:nvPicPr>
          <p:cNvPr id="261" name="Shape 261" descr="photosynthesis"/>
          <p:cNvPicPr preferRelativeResize="0">
            <a:picLocks noGrp="1"/>
          </p:cNvPicPr>
          <p:nvPr>
            <p:ph type="body" idx="2"/>
          </p:nvPr>
        </p:nvPicPr>
        <p:blipFill rotWithShape="1">
          <a:blip r:embed="rId3">
            <a:alphaModFix/>
          </a:blip>
          <a:srcRect/>
          <a:stretch/>
        </p:blipFill>
        <p:spPr>
          <a:xfrm>
            <a:off x="4724400" y="1382316"/>
            <a:ext cx="2914800" cy="291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a:solidFill>
                  <a:srgbClr val="000000"/>
                </a:solidFill>
                <a:latin typeface="Arial Black"/>
                <a:ea typeface="Arial Black"/>
                <a:cs typeface="Arial Black"/>
                <a:sym typeface="Arial Black"/>
              </a:rPr>
              <a:t> How do plants get carbon dioxide?</a:t>
            </a:r>
          </a:p>
        </p:txBody>
      </p:sp>
      <p:sp>
        <p:nvSpPr>
          <p:cNvPr id="267" name="Shape 267"/>
          <p:cNvSpPr txBox="1">
            <a:spLocks noGrp="1"/>
          </p:cNvSpPr>
          <p:nvPr>
            <p:ph type="body" idx="1"/>
          </p:nvPr>
        </p:nvSpPr>
        <p:spPr>
          <a:xfrm>
            <a:off x="838200" y="1428750"/>
            <a:ext cx="8305800" cy="3143100"/>
          </a:xfrm>
          <a:prstGeom prst="rect">
            <a:avLst/>
          </a:prstGeom>
          <a:noFill/>
          <a:ln>
            <a:noFill/>
          </a:ln>
        </p:spPr>
        <p:txBody>
          <a:bodyPr lIns="91425" tIns="45700" rIns="91425" bIns="45700" anchor="t" anchorCtr="0">
            <a:noAutofit/>
          </a:bodyPr>
          <a:lstStyle/>
          <a:p>
            <a:pPr marL="457200" marR="0" lvl="0" indent="-431800" algn="l" rtl="0">
              <a:spcBef>
                <a:spcPts val="0"/>
              </a:spcBef>
              <a:spcAft>
                <a:spcPts val="0"/>
              </a:spcAft>
              <a:buClr>
                <a:srgbClr val="000000"/>
              </a:buClr>
              <a:buSzPct val="100000"/>
              <a:buFont typeface="Arial"/>
            </a:pPr>
            <a:r>
              <a:rPr lang="en" sz="3200" b="0" i="0" u="none" strike="noStrike" cap="none">
                <a:solidFill>
                  <a:srgbClr val="000000"/>
                </a:solidFill>
                <a:latin typeface="Arial"/>
                <a:ea typeface="Arial"/>
                <a:cs typeface="Arial"/>
                <a:sym typeface="Arial"/>
              </a:rPr>
              <a:t>Plants get carbon dioxide from the atmosphere. The carbon dioxide is absorbed through </a:t>
            </a:r>
            <a:r>
              <a:rPr lang="en" sz="3200" b="0" i="0" u="sng" strike="noStrike" cap="none">
                <a:solidFill>
                  <a:srgbClr val="000000"/>
                </a:solidFill>
                <a:latin typeface="Arial"/>
                <a:ea typeface="Arial"/>
                <a:cs typeface="Arial"/>
                <a:sym typeface="Arial"/>
              </a:rPr>
              <a:t>stomata.</a:t>
            </a:r>
          </a:p>
          <a:p>
            <a:pPr marL="457200" marR="0" lvl="0" indent="-431800" algn="l" rtl="0">
              <a:spcBef>
                <a:spcPts val="640"/>
              </a:spcBef>
              <a:spcAft>
                <a:spcPts val="0"/>
              </a:spcAft>
              <a:buSzPct val="100000"/>
              <a:buFont typeface="Arial"/>
            </a:pPr>
            <a:r>
              <a:rPr lang="en" sz="3200" b="0" i="0" u="none" strike="noStrike" cap="none">
                <a:solidFill>
                  <a:srgbClr val="000000"/>
                </a:solidFill>
                <a:latin typeface="Arial"/>
                <a:ea typeface="Arial"/>
                <a:cs typeface="Arial"/>
                <a:sym typeface="Arial"/>
              </a:rPr>
              <a:t>Stomata are tiny holes or pores found in the leaves of plants.</a:t>
            </a:r>
            <a:r>
              <a:rPr lang="en" sz="3200" b="0" i="0" u="none" strike="noStrike" cap="none">
                <a:solidFill>
                  <a:srgbClr val="FFFF00"/>
                </a:solidFill>
                <a:latin typeface="Arial"/>
                <a:ea typeface="Arial"/>
                <a:cs typeface="Arial"/>
                <a:sym typeface="Arial"/>
              </a:rPr>
              <a:t> </a:t>
            </a:r>
          </a:p>
          <a:p>
            <a:pPr marL="342900" marR="0" lvl="0" indent="-342900" algn="l" rtl="0">
              <a:spcBef>
                <a:spcPts val="640"/>
              </a:spcBef>
              <a:spcAft>
                <a:spcPts val="0"/>
              </a:spcAft>
              <a:buClr>
                <a:schemeClr val="hlink"/>
              </a:buClr>
              <a:buSzPct val="25000"/>
              <a:buFont typeface="Noto Sans Symbols"/>
              <a:buNone/>
            </a:pPr>
            <a:endParaRPr sz="3200" b="0" i="0" u="none" strike="noStrike" cap="none">
              <a:solidFill>
                <a:schemeClr val="lt1"/>
              </a:solidFill>
              <a:latin typeface="Arial"/>
              <a:ea typeface="Arial"/>
              <a:cs typeface="Arial"/>
              <a:sym typeface="Arial"/>
            </a:endParaRPr>
          </a:p>
          <a:p>
            <a:pPr marL="342900" marR="0" lvl="0" indent="-342900" algn="l" rtl="0">
              <a:spcBef>
                <a:spcPts val="640"/>
              </a:spcBef>
              <a:spcAft>
                <a:spcPts val="0"/>
              </a:spcAft>
              <a:buClr>
                <a:schemeClr val="hlink"/>
              </a:buClr>
              <a:buSzPct val="100000"/>
              <a:buFont typeface="Noto Sans Symbols"/>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1066800" y="0"/>
            <a:ext cx="5143500" cy="5143500"/>
          </a:xfrm>
          <a:prstGeom prst="rect">
            <a:avLst/>
          </a:prstGeom>
          <a:noFill/>
          <a:ln>
            <a:noFill/>
          </a:ln>
        </p:spPr>
      </p:pic>
      <p:sp>
        <p:nvSpPr>
          <p:cNvPr id="273" name="Shape 273"/>
          <p:cNvSpPr txBox="1"/>
          <p:nvPr/>
        </p:nvSpPr>
        <p:spPr>
          <a:xfrm>
            <a:off x="6142600" y="740075"/>
            <a:ext cx="2750700" cy="2948100"/>
          </a:xfrm>
          <a:prstGeom prst="rect">
            <a:avLst/>
          </a:prstGeom>
          <a:noFill/>
          <a:ln>
            <a:noFill/>
          </a:ln>
        </p:spPr>
        <p:txBody>
          <a:bodyPr lIns="91425" tIns="91425" rIns="91425" bIns="91425" anchor="t" anchorCtr="0">
            <a:noAutofit/>
          </a:bodyPr>
          <a:lstStyle/>
          <a:p>
            <a:pPr marL="342900" lvl="0" indent="-254000" rtl="0">
              <a:lnSpc>
                <a:spcPct val="115000"/>
              </a:lnSpc>
              <a:spcBef>
                <a:spcPts val="0"/>
              </a:spcBef>
              <a:buClr>
                <a:schemeClr val="dk2"/>
              </a:buClr>
              <a:buSzPct val="100000"/>
              <a:buFont typeface="Noto Sans Symbols"/>
              <a:buChar char="▪"/>
            </a:pPr>
            <a:r>
              <a:rPr lang="en" sz="1800">
                <a:solidFill>
                  <a:schemeClr val="dk2"/>
                </a:solidFill>
              </a:rPr>
              <a:t>Stomata help the leaves by absorbing carbon dioxide from the air. </a:t>
            </a:r>
          </a:p>
          <a:p>
            <a:pPr marL="342900" lvl="0" indent="-254000" rtl="0">
              <a:lnSpc>
                <a:spcPct val="115000"/>
              </a:lnSpc>
              <a:spcBef>
                <a:spcPts val="640"/>
              </a:spcBef>
              <a:buClr>
                <a:schemeClr val="dk2"/>
              </a:buClr>
              <a:buSzPct val="100000"/>
              <a:buFont typeface="Noto Sans Symbols"/>
              <a:buChar char="▪"/>
            </a:pPr>
            <a:r>
              <a:rPr lang="en" sz="1800">
                <a:solidFill>
                  <a:schemeClr val="dk2"/>
                </a:solidFill>
              </a:rPr>
              <a:t>Stomata also allow oxygen produced during photosynthesis to escape into the atmosphere.</a:t>
            </a:r>
          </a:p>
          <a:p>
            <a:pPr lvl="0">
              <a:spcBef>
                <a:spcPts val="0"/>
              </a:spcBef>
              <a:buNone/>
            </a:pPr>
            <a:endParaRPr sz="1800"/>
          </a:p>
        </p:txBody>
      </p:sp>
      <p:sp>
        <p:nvSpPr>
          <p:cNvPr id="274" name="Shape 274"/>
          <p:cNvSpPr txBox="1"/>
          <p:nvPr/>
        </p:nvSpPr>
        <p:spPr>
          <a:xfrm>
            <a:off x="6463300" y="197375"/>
            <a:ext cx="2343600" cy="641400"/>
          </a:xfrm>
          <a:prstGeom prst="rect">
            <a:avLst/>
          </a:prstGeom>
          <a:noFill/>
          <a:ln>
            <a:noFill/>
          </a:ln>
        </p:spPr>
        <p:txBody>
          <a:bodyPr lIns="91425" tIns="91425" rIns="91425" bIns="91425" anchor="t" anchorCtr="0">
            <a:noAutofit/>
          </a:bodyPr>
          <a:lstStyle/>
          <a:p>
            <a:pPr lvl="0">
              <a:spcBef>
                <a:spcPts val="0"/>
              </a:spcBef>
              <a:buNone/>
            </a:pPr>
            <a:r>
              <a:rPr lang="en" sz="1800" b="1" dirty="0" smtClean="0"/>
              <a:t>SOME FUNCTIONS OF </a:t>
            </a:r>
            <a:r>
              <a:rPr lang="en" sz="1800" b="1" dirty="0"/>
              <a:t>THE STOMATA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685800"/>
            <a:ext cx="82296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000" b="1" i="0" u="none" strike="noStrike" cap="none">
                <a:solidFill>
                  <a:srgbClr val="000000"/>
                </a:solidFill>
                <a:latin typeface="Arial Black"/>
                <a:ea typeface="Arial Black"/>
                <a:cs typeface="Arial Black"/>
                <a:sym typeface="Arial Black"/>
              </a:rPr>
              <a:t>What is the equation for the chemical reaction of photosynthesis?</a:t>
            </a:r>
          </a:p>
        </p:txBody>
      </p:sp>
      <p:pic>
        <p:nvPicPr>
          <p:cNvPr id="280" name="Shape 280" descr="1"/>
          <p:cNvPicPr preferRelativeResize="0">
            <a:picLocks noGrp="1"/>
          </p:cNvPicPr>
          <p:nvPr>
            <p:ph type="body" idx="1"/>
          </p:nvPr>
        </p:nvPicPr>
        <p:blipFill rotWithShape="1">
          <a:blip r:embed="rId3">
            <a:alphaModFix/>
          </a:blip>
          <a:srcRect/>
          <a:stretch/>
        </p:blipFill>
        <p:spPr>
          <a:xfrm>
            <a:off x="678400" y="2046675"/>
            <a:ext cx="7832400" cy="1567200"/>
          </a:xfrm>
          <a:prstGeom prst="rect">
            <a:avLst/>
          </a:prstGeom>
          <a:noFill/>
          <a:ln>
            <a:noFill/>
          </a:ln>
        </p:spPr>
      </p:pic>
      <p:pic>
        <p:nvPicPr>
          <p:cNvPr id="281" name="Shape 281" descr="2"/>
          <p:cNvPicPr preferRelativeResize="0">
            <a:picLocks noGrp="1"/>
          </p:cNvPicPr>
          <p:nvPr>
            <p:ph type="body" idx="1"/>
          </p:nvPr>
        </p:nvPicPr>
        <p:blipFill rotWithShape="1">
          <a:blip r:embed="rId4">
            <a:alphaModFix/>
          </a:blip>
          <a:srcRect/>
          <a:stretch/>
        </p:blipFill>
        <p:spPr>
          <a:xfrm>
            <a:off x="457200" y="3614025"/>
            <a:ext cx="8458200" cy="1125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000" b="1" i="0" u="none" strike="noStrike" cap="none">
                <a:solidFill>
                  <a:srgbClr val="000000"/>
                </a:solidFill>
                <a:latin typeface="Arial Black"/>
                <a:ea typeface="Arial Black"/>
                <a:cs typeface="Arial Black"/>
                <a:sym typeface="Arial Black"/>
              </a:rPr>
              <a:t>Materials Produced </a:t>
            </a:r>
            <a:r>
              <a:rPr lang="en" sz="3000">
                <a:solidFill>
                  <a:srgbClr val="000000"/>
                </a:solidFill>
              </a:rPr>
              <a:t>During Photosynthesis</a:t>
            </a:r>
            <a:r>
              <a:rPr lang="en" sz="3000" b="1" i="0" u="none" strike="noStrike" cap="none">
                <a:solidFill>
                  <a:srgbClr val="000000"/>
                </a:solidFill>
                <a:latin typeface="Arial Black"/>
                <a:ea typeface="Arial Black"/>
                <a:cs typeface="Arial Black"/>
                <a:sym typeface="Arial Black"/>
              </a:rPr>
              <a:t>:</a:t>
            </a:r>
          </a:p>
        </p:txBody>
      </p:sp>
      <p:sp>
        <p:nvSpPr>
          <p:cNvPr id="287" name="Shape 287"/>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660400" marR="0" lvl="1" indent="-596900" algn="l" rtl="0">
              <a:lnSpc>
                <a:spcPct val="90000"/>
              </a:lnSpc>
              <a:spcBef>
                <a:spcPts val="0"/>
              </a:spcBef>
              <a:spcAft>
                <a:spcPts val="0"/>
              </a:spcAft>
              <a:buClr>
                <a:srgbClr val="000000"/>
              </a:buClr>
              <a:buSzPct val="100000"/>
              <a:buFont typeface="Noto Sans Symbols"/>
              <a:buChar char="▪"/>
            </a:pPr>
            <a:r>
              <a:rPr lang="en" sz="1800" b="0" i="0" u="none" strike="noStrike" cap="none" dirty="0">
                <a:solidFill>
                  <a:srgbClr val="000000"/>
                </a:solidFill>
                <a:latin typeface="Arial Black"/>
                <a:ea typeface="Arial Black"/>
                <a:cs typeface="Arial Black"/>
                <a:sym typeface="Arial Black"/>
              </a:rPr>
              <a:t>During </a:t>
            </a:r>
            <a:r>
              <a:rPr lang="en" sz="1800" b="0" i="0" u="none" strike="noStrike" cap="none" dirty="0" smtClean="0">
                <a:solidFill>
                  <a:srgbClr val="000000"/>
                </a:solidFill>
                <a:latin typeface="Arial Black"/>
                <a:ea typeface="Arial Black"/>
                <a:cs typeface="Arial Black"/>
                <a:sym typeface="Arial Black"/>
              </a:rPr>
              <a:t>photosynthesis, </a:t>
            </a:r>
            <a:r>
              <a:rPr lang="en" sz="1800" b="0" i="0" u="none" strike="noStrike" cap="none" dirty="0">
                <a:solidFill>
                  <a:srgbClr val="000000"/>
                </a:solidFill>
                <a:latin typeface="Arial Black"/>
                <a:ea typeface="Arial Black"/>
                <a:cs typeface="Arial Black"/>
                <a:sym typeface="Arial Black"/>
              </a:rPr>
              <a:t>water and carbon dioxide from the environment are combined to make an organic compound, called</a:t>
            </a:r>
            <a:r>
              <a:rPr lang="en" sz="1800" b="0" i="0" u="none" strike="noStrike" cap="none" dirty="0">
                <a:solidFill>
                  <a:srgbClr val="4A86E8"/>
                </a:solidFill>
                <a:latin typeface="Arial Black"/>
                <a:ea typeface="Arial Black"/>
                <a:cs typeface="Arial Black"/>
                <a:sym typeface="Arial Black"/>
              </a:rPr>
              <a:t> glucose</a:t>
            </a:r>
            <a:r>
              <a:rPr lang="en" sz="1800" b="0" i="0" u="none" strike="noStrike" cap="none" dirty="0">
                <a:solidFill>
                  <a:srgbClr val="000000"/>
                </a:solidFill>
                <a:latin typeface="Arial Black"/>
                <a:ea typeface="Arial Black"/>
                <a:cs typeface="Arial Black"/>
                <a:sym typeface="Arial Black"/>
              </a:rPr>
              <a:t>. </a:t>
            </a:r>
            <a:r>
              <a:rPr lang="en" sz="1800" b="0" i="0" u="none" strike="noStrike" cap="none" dirty="0">
                <a:solidFill>
                  <a:srgbClr val="0000FF"/>
                </a:solidFill>
                <a:latin typeface="Arial Black"/>
                <a:ea typeface="Arial Black"/>
                <a:cs typeface="Arial Black"/>
                <a:sym typeface="Arial Black"/>
              </a:rPr>
              <a:t>Glucose</a:t>
            </a:r>
            <a:r>
              <a:rPr lang="en" sz="1800" b="0" i="0" u="none" strike="noStrike" cap="none" dirty="0">
                <a:solidFill>
                  <a:srgbClr val="000000"/>
                </a:solidFill>
                <a:latin typeface="Arial Black"/>
                <a:ea typeface="Arial Black"/>
                <a:cs typeface="Arial Black"/>
                <a:sym typeface="Arial Black"/>
              </a:rPr>
              <a:t> is a simple carbohydrate or a simple sugar.</a:t>
            </a:r>
          </a:p>
          <a:p>
            <a:pPr marL="660400" marR="0" lvl="1" indent="-596900" algn="l" rtl="0">
              <a:lnSpc>
                <a:spcPct val="90000"/>
              </a:lnSpc>
              <a:spcBef>
                <a:spcPts val="560"/>
              </a:spcBef>
              <a:spcAft>
                <a:spcPts val="0"/>
              </a:spcAft>
              <a:buClr>
                <a:srgbClr val="000000"/>
              </a:buClr>
              <a:buSzPct val="100000"/>
              <a:buFont typeface="Noto Sans Symbols"/>
              <a:buChar char="▪"/>
            </a:pPr>
            <a:r>
              <a:rPr lang="en" sz="1800" b="0" i="0" u="none" strike="noStrike" cap="none" dirty="0">
                <a:solidFill>
                  <a:srgbClr val="000000"/>
                </a:solidFill>
                <a:latin typeface="Arial Black"/>
                <a:ea typeface="Arial Black"/>
                <a:cs typeface="Arial Black"/>
                <a:sym typeface="Arial Black"/>
              </a:rPr>
              <a:t>Oxygen gas is also formed during photosynthesis. The oxygen that is produced is released into the environment.</a:t>
            </a:r>
          </a:p>
          <a:p>
            <a:pPr marL="660400" lvl="1" indent="-596900" rtl="0">
              <a:spcBef>
                <a:spcPts val="0"/>
              </a:spcBef>
              <a:buClr>
                <a:srgbClr val="000000"/>
              </a:buClr>
              <a:buSzPct val="100000"/>
              <a:buFont typeface="Noto Sans Symbols"/>
              <a:buChar char="▪"/>
            </a:pPr>
            <a:r>
              <a:rPr lang="en" sz="1800" dirty="0">
                <a:solidFill>
                  <a:srgbClr val="000000"/>
                </a:solidFill>
                <a:latin typeface="Arial Black"/>
                <a:ea typeface="Arial Black"/>
                <a:cs typeface="Arial Black"/>
                <a:sym typeface="Arial Black"/>
              </a:rPr>
              <a:t>Photosynthesis occurs in </a:t>
            </a:r>
            <a:r>
              <a:rPr lang="en" sz="1800" dirty="0">
                <a:solidFill>
                  <a:srgbClr val="0070C0"/>
                </a:solidFill>
                <a:latin typeface="Arial Black"/>
                <a:ea typeface="Arial Black"/>
                <a:cs typeface="Arial Black"/>
                <a:sym typeface="Arial Black"/>
              </a:rPr>
              <a:t>plant</a:t>
            </a:r>
            <a:r>
              <a:rPr lang="en" sz="1800" dirty="0">
                <a:solidFill>
                  <a:srgbClr val="00FF00"/>
                </a:solidFill>
                <a:latin typeface="Arial Black"/>
                <a:ea typeface="Arial Black"/>
                <a:cs typeface="Arial Black"/>
                <a:sym typeface="Arial Black"/>
              </a:rPr>
              <a:t> </a:t>
            </a:r>
            <a:r>
              <a:rPr lang="en" sz="1800" dirty="0" smtClean="0">
                <a:solidFill>
                  <a:srgbClr val="000000"/>
                </a:solidFill>
                <a:latin typeface="Arial Black"/>
                <a:ea typeface="Arial Black"/>
                <a:cs typeface="Arial Black"/>
                <a:sym typeface="Arial Black"/>
              </a:rPr>
              <a:t>cells (in the chloroplasts) </a:t>
            </a:r>
            <a:r>
              <a:rPr lang="en" sz="1800" dirty="0">
                <a:solidFill>
                  <a:srgbClr val="000000"/>
                </a:solidFill>
                <a:latin typeface="Arial Black"/>
                <a:ea typeface="Arial Black"/>
                <a:cs typeface="Arial Black"/>
                <a:sym typeface="Arial Black"/>
              </a:rPr>
              <a:t>when light is available. Generally this is during the day time.</a:t>
            </a:r>
          </a:p>
          <a:p>
            <a:pPr marL="457200" marR="0" lvl="0" indent="0" algn="l" rtl="0">
              <a:lnSpc>
                <a:spcPct val="90000"/>
              </a:lnSpc>
              <a:spcBef>
                <a:spcPts val="560"/>
              </a:spcBef>
              <a:spcAft>
                <a:spcPts val="0"/>
              </a:spcAft>
              <a:buNone/>
            </a:pPr>
            <a:endParaRPr sz="1800" dirty="0">
              <a:solidFill>
                <a:srgbClr val="000000"/>
              </a:solidFill>
              <a:latin typeface="Arial Black"/>
              <a:ea typeface="Arial Black"/>
              <a:cs typeface="Arial Black"/>
              <a:sym typeface="Arial Black"/>
            </a:endParaRPr>
          </a:p>
          <a:p>
            <a:pPr marL="660400" marR="0" lvl="1" indent="-660400" algn="l" rtl="0">
              <a:lnSpc>
                <a:spcPct val="90000"/>
              </a:lnSpc>
              <a:spcBef>
                <a:spcPts val="560"/>
              </a:spcBef>
              <a:spcAft>
                <a:spcPts val="0"/>
              </a:spcAft>
              <a:buClr>
                <a:schemeClr val="hlink"/>
              </a:buClr>
              <a:buSzPct val="25000"/>
              <a:buFont typeface="Noto Sans Symbols"/>
              <a:buNone/>
            </a:pPr>
            <a:endParaRPr sz="1800" b="0" i="0" u="none" strike="noStrike" cap="none" dirty="0">
              <a:solidFill>
                <a:srgbClr val="000000"/>
              </a:solidFill>
              <a:latin typeface="Arial Black"/>
              <a:ea typeface="Arial Black"/>
              <a:cs typeface="Arial Black"/>
              <a:sym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a:solidFill>
                  <a:srgbClr val="000000"/>
                </a:solidFill>
                <a:latin typeface="Arial Black"/>
                <a:ea typeface="Arial Black"/>
                <a:cs typeface="Arial Black"/>
                <a:sym typeface="Arial Black"/>
              </a:rPr>
              <a:t>WHERE does Photosynthesis occur?</a:t>
            </a:r>
          </a:p>
        </p:txBody>
      </p:sp>
      <p:sp>
        <p:nvSpPr>
          <p:cNvPr id="293" name="Shape 293"/>
          <p:cNvSpPr txBox="1">
            <a:spLocks noGrp="1"/>
          </p:cNvSpPr>
          <p:nvPr>
            <p:ph type="body" idx="1"/>
          </p:nvPr>
        </p:nvSpPr>
        <p:spPr>
          <a:xfrm>
            <a:off x="838200" y="1428750"/>
            <a:ext cx="4343400" cy="3486300"/>
          </a:xfrm>
          <a:prstGeom prst="rect">
            <a:avLst/>
          </a:prstGeom>
          <a:noFill/>
          <a:ln>
            <a:noFill/>
          </a:ln>
        </p:spPr>
        <p:txBody>
          <a:bodyPr lIns="91425" tIns="45700" rIns="91425" bIns="45700" anchor="t" anchorCtr="0">
            <a:noAutofit/>
          </a:bodyPr>
          <a:lstStyle/>
          <a:p>
            <a:pPr marL="0" marR="0" lvl="0" indent="-177800" algn="l" rtl="0">
              <a:lnSpc>
                <a:spcPct val="90000"/>
              </a:lnSpc>
              <a:spcBef>
                <a:spcPts val="560"/>
              </a:spcBef>
              <a:spcAft>
                <a:spcPts val="0"/>
              </a:spcAft>
              <a:buClr>
                <a:schemeClr val="hlink"/>
              </a:buClr>
              <a:buSzPct val="100000"/>
              <a:buFont typeface="Noto Sans Symbols"/>
              <a:buNone/>
            </a:pPr>
            <a:endParaRPr sz="2800" b="0" i="0" u="none" strike="noStrike" cap="none" dirty="0">
              <a:solidFill>
                <a:srgbClr val="000000"/>
              </a:solidFill>
              <a:latin typeface="Arial Black"/>
              <a:ea typeface="Arial Black"/>
              <a:cs typeface="Arial Black"/>
              <a:sym typeface="Arial Black"/>
            </a:endParaRPr>
          </a:p>
          <a:p>
            <a:pPr marL="342900" marR="0" lvl="0" indent="-342900" algn="l" rtl="0">
              <a:lnSpc>
                <a:spcPct val="90000"/>
              </a:lnSpc>
              <a:spcBef>
                <a:spcPts val="560"/>
              </a:spcBef>
              <a:spcAft>
                <a:spcPts val="0"/>
              </a:spcAft>
              <a:buClr>
                <a:srgbClr val="000000"/>
              </a:buClr>
              <a:buSzPct val="100000"/>
              <a:buFont typeface="Noto Sans Symbols"/>
              <a:buChar char="▪"/>
            </a:pPr>
            <a:r>
              <a:rPr lang="en" sz="2800" b="0" i="0" u="none" strike="noStrike" cap="none" dirty="0">
                <a:solidFill>
                  <a:srgbClr val="000000"/>
                </a:solidFill>
                <a:latin typeface="Arial Black"/>
                <a:ea typeface="Arial Black"/>
                <a:cs typeface="Arial Black"/>
                <a:sym typeface="Arial Black"/>
              </a:rPr>
              <a:t>Photosynthesis occurs in the </a:t>
            </a:r>
            <a:r>
              <a:rPr lang="en" sz="2800" b="0" i="0" u="none" strike="noStrike" cap="none" dirty="0">
                <a:solidFill>
                  <a:srgbClr val="0070C0"/>
                </a:solidFill>
                <a:latin typeface="Arial Black"/>
                <a:ea typeface="Arial Black"/>
                <a:cs typeface="Arial Black"/>
                <a:sym typeface="Arial Black"/>
              </a:rPr>
              <a:t>chloroplasts</a:t>
            </a:r>
            <a:r>
              <a:rPr lang="en" sz="2800" b="0" i="0" u="none" strike="noStrike" cap="none" dirty="0">
                <a:solidFill>
                  <a:srgbClr val="000000"/>
                </a:solidFill>
                <a:latin typeface="Arial Black"/>
                <a:ea typeface="Arial Black"/>
                <a:cs typeface="Arial Black"/>
                <a:sym typeface="Arial Black"/>
              </a:rPr>
              <a:t> of plant cells when they are exposed to light</a:t>
            </a:r>
          </a:p>
        </p:txBody>
      </p:sp>
      <p:pic>
        <p:nvPicPr>
          <p:cNvPr id="294" name="Shape 294"/>
          <p:cNvPicPr preferRelativeResize="0"/>
          <p:nvPr/>
        </p:nvPicPr>
        <p:blipFill rotWithShape="1">
          <a:blip r:embed="rId3">
            <a:alphaModFix/>
          </a:blip>
          <a:srcRect/>
          <a:stretch/>
        </p:blipFill>
        <p:spPr>
          <a:xfrm>
            <a:off x="5332412" y="1485900"/>
            <a:ext cx="3278100" cy="3086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4050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a:solidFill>
                  <a:srgbClr val="000000"/>
                </a:solidFill>
                <a:latin typeface="Arial Black"/>
                <a:ea typeface="Arial Black"/>
                <a:cs typeface="Arial Black"/>
                <a:sym typeface="Arial Black"/>
              </a:rPr>
              <a:t>WHY is Photosynthesis important?</a:t>
            </a:r>
          </a:p>
        </p:txBody>
      </p:sp>
      <p:sp>
        <p:nvSpPr>
          <p:cNvPr id="300" name="Shape 300"/>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342900" marR="0" lvl="0" indent="-292100" algn="l" rtl="0">
              <a:lnSpc>
                <a:spcPct val="90000"/>
              </a:lnSpc>
              <a:spcBef>
                <a:spcPts val="0"/>
              </a:spcBef>
              <a:spcAft>
                <a:spcPts val="0"/>
              </a:spcAft>
              <a:buClr>
                <a:srgbClr val="434343"/>
              </a:buClr>
              <a:buSzPct val="100000"/>
              <a:buFont typeface="Noto Sans Symbols"/>
              <a:buChar char="▪"/>
            </a:pPr>
            <a:r>
              <a:rPr lang="en" sz="2400" b="0" i="0" u="none" strike="noStrike" cap="none">
                <a:solidFill>
                  <a:srgbClr val="434343"/>
                </a:solidFill>
                <a:latin typeface="Arial"/>
                <a:ea typeface="Arial"/>
                <a:cs typeface="Arial"/>
                <a:sym typeface="Arial"/>
              </a:rPr>
              <a:t>Photosynthesis helps plants produce their own food</a:t>
            </a:r>
          </a:p>
          <a:p>
            <a:pPr marL="342900" marR="0" lvl="0" indent="-292100" algn="l" rtl="0">
              <a:lnSpc>
                <a:spcPct val="90000"/>
              </a:lnSpc>
              <a:spcBef>
                <a:spcPts val="640"/>
              </a:spcBef>
              <a:spcAft>
                <a:spcPts val="0"/>
              </a:spcAft>
              <a:buClr>
                <a:srgbClr val="434343"/>
              </a:buClr>
              <a:buSzPct val="100000"/>
              <a:buFont typeface="Noto Sans Symbols"/>
              <a:buChar char="▪"/>
            </a:pPr>
            <a:r>
              <a:rPr lang="en" sz="2400" b="0" i="0" u="none" strike="noStrike" cap="none">
                <a:solidFill>
                  <a:srgbClr val="434343"/>
                </a:solidFill>
                <a:latin typeface="Arial"/>
                <a:ea typeface="Arial"/>
                <a:cs typeface="Arial"/>
                <a:sym typeface="Arial"/>
              </a:rPr>
              <a:t>Plants are the </a:t>
            </a:r>
            <a:r>
              <a:rPr lang="en" sz="2400" b="0" i="0" u="sng" strike="noStrike" cap="none">
                <a:solidFill>
                  <a:srgbClr val="434343"/>
                </a:solidFill>
                <a:latin typeface="Arial"/>
                <a:ea typeface="Arial"/>
                <a:cs typeface="Arial"/>
                <a:sym typeface="Arial"/>
              </a:rPr>
              <a:t>first step i</a:t>
            </a:r>
            <a:r>
              <a:rPr lang="en" sz="2400" b="0" i="0" u="none" strike="noStrike" cap="none">
                <a:solidFill>
                  <a:srgbClr val="434343"/>
                </a:solidFill>
                <a:latin typeface="Arial"/>
                <a:ea typeface="Arial"/>
                <a:cs typeface="Arial"/>
                <a:sym typeface="Arial"/>
              </a:rPr>
              <a:t>n the food chain. We cannot make our own food (glucose, energy), we must get our food from plants. </a:t>
            </a:r>
          </a:p>
          <a:p>
            <a:pPr marL="342900" marR="0" lvl="0" indent="-292100" algn="l" rtl="0">
              <a:spcBef>
                <a:spcPts val="640"/>
              </a:spcBef>
              <a:spcAft>
                <a:spcPts val="0"/>
              </a:spcAft>
              <a:buClr>
                <a:srgbClr val="434343"/>
              </a:buClr>
              <a:buSzPct val="100000"/>
              <a:buFont typeface="Noto Sans Symbols"/>
              <a:buChar char="▪"/>
            </a:pPr>
            <a:r>
              <a:rPr lang="en" sz="2400" b="0" i="0" u="none" strike="noStrike" cap="none">
                <a:solidFill>
                  <a:srgbClr val="434343"/>
                </a:solidFill>
                <a:latin typeface="Arial"/>
                <a:ea typeface="Arial"/>
                <a:cs typeface="Arial"/>
                <a:sym typeface="Arial"/>
              </a:rPr>
              <a:t>The oxygen released during photosynthesis is necessary for all living things.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lgn="l" rtl="0">
              <a:lnSpc>
                <a:spcPct val="115000"/>
              </a:lnSpc>
              <a:spcBef>
                <a:spcPts val="0"/>
              </a:spcBef>
              <a:spcAft>
                <a:spcPts val="1600"/>
              </a:spcAft>
              <a:buClr>
                <a:schemeClr val="dk2"/>
              </a:buClr>
              <a:buSzPct val="45833"/>
              <a:buFont typeface="Arial"/>
              <a:buNone/>
            </a:pPr>
            <a:r>
              <a:rPr lang="en" sz="2400" b="0"/>
              <a:t>6. L. 1. </a:t>
            </a:r>
            <a:r>
              <a:rPr lang="en" sz="2400"/>
              <a:t>Understand the structures, processes </a:t>
            </a:r>
            <a:r>
              <a:rPr lang="en" sz="2400" b="0"/>
              <a:t>and behaviors </a:t>
            </a:r>
            <a:r>
              <a:rPr lang="en" sz="2400"/>
              <a:t>of plants </a:t>
            </a:r>
            <a:r>
              <a:rPr lang="en" sz="2400" b="0"/>
              <a:t>that enable them to survive and reproduce.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533400" y="800100"/>
            <a:ext cx="82296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a:solidFill>
                  <a:srgbClr val="000000"/>
                </a:solidFill>
                <a:latin typeface="Arial Black"/>
                <a:ea typeface="Arial Black"/>
                <a:cs typeface="Arial Black"/>
                <a:sym typeface="Arial Black"/>
              </a:rPr>
              <a:t>What is Cellular Respiration?</a:t>
            </a:r>
          </a:p>
        </p:txBody>
      </p:sp>
      <p:sp>
        <p:nvSpPr>
          <p:cNvPr id="306" name="Shape 306"/>
          <p:cNvSpPr txBox="1">
            <a:spLocks noGrp="1"/>
          </p:cNvSpPr>
          <p:nvPr>
            <p:ph type="body" idx="1"/>
          </p:nvPr>
        </p:nvSpPr>
        <p:spPr>
          <a:xfrm>
            <a:off x="533400" y="1971600"/>
            <a:ext cx="8229600" cy="3171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hlink"/>
              </a:buClr>
              <a:buSzPct val="25000"/>
              <a:buFont typeface="Noto Sans Symbols"/>
              <a:buNone/>
            </a:pPr>
            <a:r>
              <a:rPr lang="en" sz="2400" b="0" i="0" u="none" strike="noStrike" cap="none">
                <a:solidFill>
                  <a:srgbClr val="434343"/>
                </a:solidFill>
                <a:latin typeface="Arial"/>
                <a:ea typeface="Arial"/>
                <a:cs typeface="Arial"/>
                <a:sym typeface="Arial"/>
              </a:rPr>
              <a:t>The release of chemical energy for use by </a:t>
            </a:r>
            <a:r>
              <a:rPr lang="en" sz="2400" b="0" i="0" u="none" strike="noStrike" cap="none">
                <a:solidFill>
                  <a:srgbClr val="000000"/>
                </a:solidFill>
                <a:latin typeface="Arial"/>
                <a:ea typeface="Arial"/>
                <a:cs typeface="Arial"/>
                <a:sym typeface="Arial"/>
              </a:rPr>
              <a:t>cells.</a:t>
            </a:r>
          </a:p>
          <a:p>
            <a:pPr marL="342900" marR="0" lvl="0" indent="-342900" algn="l" rtl="0">
              <a:spcBef>
                <a:spcPts val="0"/>
              </a:spcBef>
              <a:spcAft>
                <a:spcPts val="0"/>
              </a:spcAft>
              <a:buClr>
                <a:schemeClr val="hlink"/>
              </a:buClr>
              <a:buSzPct val="25000"/>
              <a:buFont typeface="Noto Sans Symbols"/>
              <a:buNone/>
            </a:pPr>
            <a:endParaRPr sz="2400">
              <a:solidFill>
                <a:srgbClr val="000000"/>
              </a:solidFill>
            </a:endParaRPr>
          </a:p>
          <a:p>
            <a:pPr lvl="0" indent="0" rtl="0">
              <a:spcBef>
                <a:spcPts val="0"/>
              </a:spcBef>
              <a:buClr>
                <a:schemeClr val="accent5"/>
              </a:buClr>
              <a:buSzPct val="25000"/>
              <a:buFont typeface="Noto Sans Symbols"/>
              <a:buNone/>
            </a:pPr>
            <a:r>
              <a:rPr lang="en" sz="2400">
                <a:solidFill>
                  <a:srgbClr val="000000"/>
                </a:solidFill>
              </a:rPr>
              <a:t>Once the energy that was in sunlight is changed into chemical energy by </a:t>
            </a:r>
            <a:r>
              <a:rPr lang="en" sz="2400" u="sng">
                <a:solidFill>
                  <a:srgbClr val="000000"/>
                </a:solidFill>
                <a:hlinkClick r:id="rId3"/>
              </a:rPr>
              <a:t>photosynthesis</a:t>
            </a:r>
            <a:r>
              <a:rPr lang="en" sz="2400">
                <a:solidFill>
                  <a:srgbClr val="000000"/>
                </a:solidFill>
              </a:rPr>
              <a:t>, an organism has to transform the chemical energy into a form that can be used by the organism.</a:t>
            </a:r>
          </a:p>
          <a:p>
            <a:pPr lvl="0" indent="0" rtl="0">
              <a:spcBef>
                <a:spcPts val="0"/>
              </a:spcBef>
              <a:buClr>
                <a:schemeClr val="accent5"/>
              </a:buClr>
              <a:buSzPct val="25000"/>
              <a:buFont typeface="Noto Sans Symbols"/>
              <a:buNone/>
            </a:pPr>
            <a:r>
              <a:rPr lang="en" sz="2400">
                <a:solidFill>
                  <a:srgbClr val="000000"/>
                </a:solidFill>
              </a:rPr>
              <a:t>This process is </a:t>
            </a:r>
            <a:r>
              <a:rPr lang="en" sz="2400" u="sng">
                <a:solidFill>
                  <a:srgbClr val="000000"/>
                </a:solidFill>
              </a:rPr>
              <a:t>cellular respiration</a:t>
            </a:r>
            <a:r>
              <a:rPr lang="en" sz="2400">
                <a:solidFill>
                  <a:srgbClr val="000000"/>
                </a:solidFill>
              </a:rPr>
              <a:t>.</a:t>
            </a:r>
          </a:p>
          <a:p>
            <a:pPr marL="342900" marR="0" lvl="0" indent="-342900" algn="l" rtl="0">
              <a:spcBef>
                <a:spcPts val="0"/>
              </a:spcBef>
              <a:spcAft>
                <a:spcPts val="0"/>
              </a:spcAft>
              <a:buClr>
                <a:schemeClr val="hlink"/>
              </a:buClr>
              <a:buSzPct val="25000"/>
              <a:buFont typeface="Noto Sans Symbols"/>
              <a:buNone/>
            </a:pPr>
            <a:endParaRPr>
              <a:solidFill>
                <a:srgbClr val="43434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445025"/>
            <a:ext cx="8520600" cy="572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1">
                <a:solidFill>
                  <a:srgbClr val="000000"/>
                </a:solidFill>
                <a:latin typeface="Arial Black"/>
                <a:ea typeface="Arial Black"/>
                <a:cs typeface="Arial Black"/>
                <a:sym typeface="Arial Black"/>
              </a:rPr>
              <a:t>What is </a:t>
            </a:r>
            <a:r>
              <a:rPr lang="en" sz="3600" b="1" i="0" u="none" strike="noStrike" cap="none">
                <a:solidFill>
                  <a:srgbClr val="000000"/>
                </a:solidFill>
                <a:latin typeface="Arial Black"/>
                <a:ea typeface="Arial Black"/>
                <a:cs typeface="Arial Black"/>
                <a:sym typeface="Arial Black"/>
              </a:rPr>
              <a:t>Cellular Respiration?</a:t>
            </a:r>
          </a:p>
        </p:txBody>
      </p:sp>
      <p:sp>
        <p:nvSpPr>
          <p:cNvPr id="312" name="Shape 312"/>
          <p:cNvSpPr txBox="1">
            <a:spLocks noGrp="1"/>
          </p:cNvSpPr>
          <p:nvPr>
            <p:ph type="body" idx="4294967295"/>
          </p:nvPr>
        </p:nvSpPr>
        <p:spPr>
          <a:xfrm>
            <a:off x="0" y="1200150"/>
            <a:ext cx="8229600" cy="3394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Noto Sans Symbols"/>
              <a:buChar char="▪"/>
            </a:pPr>
            <a:r>
              <a:rPr lang="en" sz="3200" b="0" i="0" u="none" strike="noStrike" cap="none">
                <a:solidFill>
                  <a:srgbClr val="000000"/>
                </a:solidFill>
                <a:latin typeface="Arial"/>
                <a:ea typeface="Arial"/>
                <a:cs typeface="Arial"/>
                <a:sym typeface="Arial"/>
              </a:rPr>
              <a:t>The breakdown of glucose molecules to release energy </a:t>
            </a:r>
          </a:p>
          <a:p>
            <a:pPr marL="342900" marR="0" lvl="0" indent="-342900" algn="l" rtl="0">
              <a:spcBef>
                <a:spcPts val="640"/>
              </a:spcBef>
              <a:spcAft>
                <a:spcPts val="0"/>
              </a:spcAft>
              <a:buClr>
                <a:srgbClr val="000000"/>
              </a:buClr>
              <a:buSzPct val="100000"/>
              <a:buFont typeface="Noto Sans Symbols"/>
              <a:buChar char="▪"/>
            </a:pPr>
            <a:r>
              <a:rPr lang="en" sz="3200" b="0" i="0" u="none" strike="noStrike" cap="none">
                <a:solidFill>
                  <a:srgbClr val="000000"/>
                </a:solidFill>
                <a:latin typeface="Arial"/>
                <a:ea typeface="Arial"/>
                <a:cs typeface="Arial"/>
                <a:sym typeface="Arial"/>
              </a:rPr>
              <a:t>Takes place in all living things</a:t>
            </a:r>
          </a:p>
          <a:p>
            <a:pPr marL="342900" marR="0" lvl="0" indent="-342900" algn="l" rtl="0">
              <a:spcBef>
                <a:spcPts val="640"/>
              </a:spcBef>
              <a:spcAft>
                <a:spcPts val="0"/>
              </a:spcAft>
              <a:buClr>
                <a:srgbClr val="000000"/>
              </a:buClr>
              <a:buSzPct val="100000"/>
              <a:buFont typeface="Noto Sans Symbols"/>
              <a:buChar char="▪"/>
            </a:pPr>
            <a:r>
              <a:rPr lang="en" sz="3200" b="0" i="0" u="none" strike="noStrike" cap="none">
                <a:solidFill>
                  <a:srgbClr val="000000"/>
                </a:solidFill>
                <a:latin typeface="Arial"/>
                <a:ea typeface="Arial"/>
                <a:cs typeface="Arial"/>
                <a:sym typeface="Arial"/>
              </a:rPr>
              <a:t>Is a step by step process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533400" y="742950"/>
            <a:ext cx="82296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1" i="0" u="none" strike="noStrike" cap="none" dirty="0">
                <a:solidFill>
                  <a:srgbClr val="000000"/>
                </a:solidFill>
                <a:latin typeface="Arial Black"/>
                <a:ea typeface="Arial Black"/>
                <a:cs typeface="Arial Black"/>
                <a:sym typeface="Arial Black"/>
              </a:rPr>
              <a:t>What is the chemical equation for cellular respiration?</a:t>
            </a:r>
          </a:p>
        </p:txBody>
      </p:sp>
      <p:sp>
        <p:nvSpPr>
          <p:cNvPr id="5" name="TextBox 4"/>
          <p:cNvSpPr txBox="1"/>
          <p:nvPr/>
        </p:nvSpPr>
        <p:spPr>
          <a:xfrm>
            <a:off x="725214" y="2217682"/>
            <a:ext cx="8113985" cy="1528624"/>
          </a:xfrm>
          <a:prstGeom prst="rect">
            <a:avLst/>
          </a:prstGeom>
          <a:noFill/>
        </p:spPr>
        <p:txBody>
          <a:bodyPr wrap="square" rtlCol="0">
            <a:spAutoFit/>
          </a:bodyPr>
          <a:lstStyle/>
          <a:p>
            <a:r>
              <a:rPr lang="en-US" sz="2800" dirty="0" smtClean="0"/>
              <a:t>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6</a:t>
            </a:r>
            <a:r>
              <a:rPr lang="en-US" sz="2800" dirty="0" smtClean="0"/>
              <a:t> + 6O</a:t>
            </a:r>
            <a:r>
              <a:rPr lang="en-US" sz="2800" baseline="-25000" dirty="0" smtClean="0"/>
              <a:t>2                          </a:t>
            </a:r>
            <a:r>
              <a:rPr lang="en-US" sz="2800" dirty="0" smtClean="0"/>
              <a:t>6H</a:t>
            </a:r>
            <a:r>
              <a:rPr lang="en-US" sz="2800" baseline="-25000" dirty="0" smtClean="0"/>
              <a:t>2</a:t>
            </a:r>
            <a:r>
              <a:rPr lang="en-US" sz="2800" dirty="0" smtClean="0"/>
              <a:t>O + 6CO</a:t>
            </a:r>
            <a:r>
              <a:rPr lang="en-US" sz="2800" baseline="-25000" dirty="0" smtClean="0"/>
              <a:t>2</a:t>
            </a:r>
            <a:r>
              <a:rPr lang="en-US" sz="2800" dirty="0" smtClean="0"/>
              <a:t> + ATP</a:t>
            </a:r>
            <a:r>
              <a:rPr lang="en-US" sz="2800" baseline="-25000" dirty="0" smtClean="0"/>
              <a:t> </a:t>
            </a:r>
          </a:p>
          <a:p>
            <a:endParaRPr lang="en-US" sz="2800" baseline="-25000" dirty="0" smtClean="0"/>
          </a:p>
          <a:p>
            <a:endParaRPr lang="en-US" sz="2800" baseline="-25000" dirty="0" smtClean="0"/>
          </a:p>
          <a:p>
            <a:r>
              <a:rPr lang="en-US" sz="2000" dirty="0" smtClean="0"/>
              <a:t>Glucose  +   Oxygen</a:t>
            </a:r>
            <a:r>
              <a:rPr lang="en-US" sz="2800" dirty="0" smtClean="0"/>
              <a:t>                </a:t>
            </a:r>
            <a:r>
              <a:rPr lang="en-US" sz="2000" dirty="0" smtClean="0"/>
              <a:t>Water +  Carbon Dioxide + Energy</a:t>
            </a:r>
            <a:endParaRPr lang="en-US" sz="2000" dirty="0"/>
          </a:p>
        </p:txBody>
      </p:sp>
      <p:sp>
        <p:nvSpPr>
          <p:cNvPr id="6" name="Right Arrow 5"/>
          <p:cNvSpPr/>
          <p:nvPr/>
        </p:nvSpPr>
        <p:spPr>
          <a:xfrm>
            <a:off x="3394841" y="2340129"/>
            <a:ext cx="1271752" cy="297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294993" y="3364888"/>
            <a:ext cx="1271752" cy="297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a:solidFill>
                  <a:srgbClr val="000000"/>
                </a:solidFill>
                <a:latin typeface="Arial Black"/>
                <a:ea typeface="Arial Black"/>
                <a:cs typeface="Arial Black"/>
                <a:sym typeface="Arial Black"/>
              </a:rPr>
              <a:t>Relationship between Photosynthesis and  Respiration</a:t>
            </a:r>
          </a:p>
        </p:txBody>
      </p:sp>
      <p:sp>
        <p:nvSpPr>
          <p:cNvPr id="324" name="Shape 324"/>
          <p:cNvSpPr txBox="1">
            <a:spLocks noGrp="1"/>
          </p:cNvSpPr>
          <p:nvPr>
            <p:ph type="body" idx="1"/>
          </p:nvPr>
        </p:nvSpPr>
        <p:spPr>
          <a:xfrm>
            <a:off x="838200" y="1428749"/>
            <a:ext cx="8007300" cy="33639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Noto Sans Symbols"/>
              <a:buChar char="▪"/>
            </a:pPr>
            <a:r>
              <a:rPr lang="en" sz="3200" b="0" i="0" u="none" strike="noStrike" cap="none" dirty="0">
                <a:solidFill>
                  <a:srgbClr val="000000"/>
                </a:solidFill>
                <a:latin typeface="Arial Black"/>
                <a:ea typeface="Arial Black"/>
                <a:cs typeface="Arial Black"/>
                <a:sym typeface="Arial Black"/>
              </a:rPr>
              <a:t>The energy stored in </a:t>
            </a:r>
            <a:r>
              <a:rPr lang="en" sz="3200" b="0" i="0" u="none" strike="noStrike" cap="none" dirty="0">
                <a:solidFill>
                  <a:srgbClr val="0070C0"/>
                </a:solidFill>
                <a:latin typeface="Arial Black"/>
                <a:ea typeface="Arial Black"/>
                <a:cs typeface="Arial Black"/>
                <a:sym typeface="Arial Black"/>
              </a:rPr>
              <a:t>glucose </a:t>
            </a:r>
            <a:r>
              <a:rPr lang="en" sz="3200" b="0" i="0" u="none" strike="noStrike" cap="none" dirty="0">
                <a:solidFill>
                  <a:srgbClr val="000000"/>
                </a:solidFill>
                <a:latin typeface="Arial Black"/>
                <a:ea typeface="Arial Black"/>
                <a:cs typeface="Arial Black"/>
                <a:sym typeface="Arial Black"/>
              </a:rPr>
              <a:t>during photosynthesis is </a:t>
            </a:r>
            <a:r>
              <a:rPr lang="en" sz="3200" b="0" i="0" u="none" strike="noStrike" cap="none" dirty="0" smtClean="0">
                <a:solidFill>
                  <a:srgbClr val="000000"/>
                </a:solidFill>
                <a:latin typeface="Arial Black"/>
                <a:ea typeface="Arial Black"/>
                <a:cs typeface="Arial Black"/>
                <a:sym typeface="Arial Black"/>
              </a:rPr>
              <a:t>transferred </a:t>
            </a:r>
            <a:r>
              <a:rPr lang="en" sz="3200" b="0" i="0" u="none" strike="noStrike" cap="none" dirty="0">
                <a:solidFill>
                  <a:srgbClr val="000000"/>
                </a:solidFill>
                <a:latin typeface="Arial Black"/>
                <a:ea typeface="Arial Black"/>
                <a:cs typeface="Arial Black"/>
                <a:sym typeface="Arial Black"/>
              </a:rPr>
              <a:t>to </a:t>
            </a:r>
            <a:r>
              <a:rPr lang="en" sz="3200" b="0" i="0" u="none" strike="noStrike" cap="none" dirty="0" smtClean="0">
                <a:solidFill>
                  <a:srgbClr val="0070C0"/>
                </a:solidFill>
                <a:latin typeface="Arial Black"/>
                <a:ea typeface="Arial Black"/>
                <a:cs typeface="Arial Black"/>
                <a:sym typeface="Arial Black"/>
              </a:rPr>
              <a:t>ATP </a:t>
            </a:r>
            <a:r>
              <a:rPr lang="en" sz="3200" b="0" i="0" u="none" strike="noStrike" cap="none" dirty="0" smtClean="0">
                <a:solidFill>
                  <a:srgbClr val="002060"/>
                </a:solidFill>
                <a:latin typeface="Arial Black"/>
                <a:ea typeface="Arial Black"/>
                <a:cs typeface="Arial Black"/>
                <a:sym typeface="Arial Black"/>
              </a:rPr>
              <a:t>during cellular respiration.</a:t>
            </a:r>
            <a:endParaRPr lang="en" sz="3200" b="0" i="0" u="none" strike="noStrike" cap="none" dirty="0">
              <a:solidFill>
                <a:srgbClr val="002060"/>
              </a:solidFill>
              <a:latin typeface="Arial Black"/>
              <a:ea typeface="Arial Black"/>
              <a:cs typeface="Arial Black"/>
              <a:sym typeface="Arial Black"/>
            </a:endParaRPr>
          </a:p>
          <a:p>
            <a:pPr marL="342900" marR="0" lvl="0" indent="-342900" algn="l" rtl="0">
              <a:spcBef>
                <a:spcPts val="640"/>
              </a:spcBef>
              <a:spcAft>
                <a:spcPts val="0"/>
              </a:spcAft>
              <a:buClr>
                <a:srgbClr val="000000"/>
              </a:buClr>
              <a:buSzPct val="100000"/>
              <a:buFont typeface="Noto Sans Symbols"/>
              <a:buChar char="▪"/>
            </a:pPr>
            <a:r>
              <a:rPr lang="en" sz="3200" b="0" i="0" u="none" strike="noStrike" cap="none" dirty="0">
                <a:solidFill>
                  <a:srgbClr val="000000"/>
                </a:solidFill>
                <a:latin typeface="Arial Black"/>
                <a:ea typeface="Arial Black"/>
                <a:cs typeface="Arial Black"/>
                <a:sym typeface="Arial Black"/>
              </a:rPr>
              <a:t>All cells “run” on the energy released from </a:t>
            </a:r>
            <a:r>
              <a:rPr lang="en" sz="3200" b="0" i="0" u="none" strike="noStrike" cap="none" dirty="0">
                <a:solidFill>
                  <a:srgbClr val="002060"/>
                </a:solidFill>
                <a:latin typeface="Arial Black"/>
                <a:ea typeface="Arial Black"/>
                <a:cs typeface="Arial Black"/>
                <a:sym typeface="Arial Black"/>
              </a:rPr>
              <a:t>ATP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183356"/>
            <a:ext cx="8385300" cy="1074000"/>
          </a:xfrm>
          <a:prstGeom prst="rect">
            <a:avLst/>
          </a:prstGeom>
        </p:spPr>
        <p:txBody>
          <a:bodyPr lIns="91425" tIns="91425" rIns="91425" bIns="91425" anchor="ctr" anchorCtr="0">
            <a:noAutofit/>
          </a:bodyPr>
          <a:lstStyle/>
          <a:p>
            <a:pPr lvl="0">
              <a:spcBef>
                <a:spcPts val="0"/>
              </a:spcBef>
              <a:buNone/>
            </a:pPr>
            <a:r>
              <a:rPr lang="en" sz="3600">
                <a:solidFill>
                  <a:srgbClr val="000000"/>
                </a:solidFill>
              </a:rPr>
              <a:t>Transpiration</a:t>
            </a:r>
          </a:p>
        </p:txBody>
      </p:sp>
      <p:sp>
        <p:nvSpPr>
          <p:cNvPr id="330" name="Shape 330"/>
          <p:cNvSpPr txBox="1">
            <a:spLocks noGrp="1"/>
          </p:cNvSpPr>
          <p:nvPr>
            <p:ph type="body" idx="1"/>
          </p:nvPr>
        </p:nvSpPr>
        <p:spPr>
          <a:xfrm>
            <a:off x="838200" y="1428750"/>
            <a:ext cx="8007300" cy="3143100"/>
          </a:xfrm>
          <a:prstGeom prst="rect">
            <a:avLst/>
          </a:prstGeom>
        </p:spPr>
        <p:txBody>
          <a:bodyPr lIns="91425" tIns="91425" rIns="91425" bIns="91425" anchor="t" anchorCtr="0">
            <a:noAutofit/>
          </a:bodyPr>
          <a:lstStyle/>
          <a:p>
            <a:pPr marL="0" lvl="0" indent="0" rtl="0">
              <a:spcBef>
                <a:spcPts val="0"/>
              </a:spcBef>
              <a:buNone/>
            </a:pPr>
            <a:endParaRPr>
              <a:solidFill>
                <a:srgbClr val="000000"/>
              </a:solidFill>
            </a:endParaRPr>
          </a:p>
        </p:txBody>
      </p:sp>
      <p:pic>
        <p:nvPicPr>
          <p:cNvPr id="331" name="Shape 331"/>
          <p:cNvPicPr preferRelativeResize="0"/>
          <p:nvPr/>
        </p:nvPicPr>
        <p:blipFill>
          <a:blip r:embed="rId3">
            <a:alphaModFix/>
          </a:blip>
          <a:stretch>
            <a:fillRect/>
          </a:stretch>
        </p:blipFill>
        <p:spPr>
          <a:xfrm>
            <a:off x="3851462" y="621312"/>
            <a:ext cx="4238625" cy="4448175"/>
          </a:xfrm>
          <a:prstGeom prst="rect">
            <a:avLst/>
          </a:prstGeom>
          <a:noFill/>
          <a:ln>
            <a:noFill/>
          </a:ln>
        </p:spPr>
      </p:pic>
      <p:sp>
        <p:nvSpPr>
          <p:cNvPr id="332" name="Shape 332"/>
          <p:cNvSpPr txBox="1"/>
          <p:nvPr/>
        </p:nvSpPr>
        <p:spPr>
          <a:xfrm>
            <a:off x="838200" y="1307475"/>
            <a:ext cx="3071400" cy="2968500"/>
          </a:xfrm>
          <a:prstGeom prst="rect">
            <a:avLst/>
          </a:prstGeom>
          <a:solidFill>
            <a:srgbClr val="FFFFFF"/>
          </a:solidFill>
          <a:ln>
            <a:noFill/>
          </a:ln>
        </p:spPr>
        <p:txBody>
          <a:bodyPr lIns="91425" tIns="91425" rIns="91425" bIns="91425" anchor="t" anchorCtr="0">
            <a:noAutofit/>
          </a:bodyPr>
          <a:lstStyle/>
          <a:p>
            <a:pPr marL="457200" lvl="0" indent="-342900" rtl="0">
              <a:spcBef>
                <a:spcPts val="0"/>
              </a:spcBef>
              <a:buSzPct val="100000"/>
              <a:buChar char="-"/>
            </a:pPr>
            <a:r>
              <a:rPr lang="en" sz="1800"/>
              <a:t>Keeps water moving up through roots, xylem and to leaves</a:t>
            </a:r>
          </a:p>
          <a:p>
            <a:pPr marL="457200" lvl="0" indent="-342900" rtl="0">
              <a:spcBef>
                <a:spcPts val="0"/>
              </a:spcBef>
              <a:buSzPct val="100000"/>
              <a:buChar char="-"/>
            </a:pPr>
            <a:r>
              <a:rPr lang="en" sz="1800"/>
              <a:t>Allows waste (oxygen, water vapor) to be removed and carbon dioxide to be let in</a:t>
            </a:r>
          </a:p>
          <a:p>
            <a:pPr marL="457200" lvl="0" indent="-342900" rtl="0">
              <a:spcBef>
                <a:spcPts val="0"/>
              </a:spcBef>
              <a:buSzPct val="100000"/>
              <a:buChar char="-"/>
            </a:pPr>
            <a:r>
              <a:rPr lang="en" sz="1800"/>
              <a:t>Can cool down the immediate area surrounding the plant</a:t>
            </a:r>
          </a:p>
          <a:p>
            <a:pPr marL="457200" lvl="0" indent="-342900">
              <a:spcBef>
                <a:spcPts val="0"/>
              </a:spcBef>
              <a:buSzPct val="100000"/>
              <a:buChar char="-"/>
            </a:pPr>
            <a:r>
              <a:rPr lang="en" sz="1800"/>
              <a:t>Stomata can close to keep the plant from losing too much water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Dormancy and Tropisms </a:t>
            </a:r>
          </a:p>
        </p:txBody>
      </p:sp>
      <p:sp>
        <p:nvSpPr>
          <p:cNvPr id="338" name="Shape 338"/>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lgn="l" rtl="0">
              <a:lnSpc>
                <a:spcPct val="115000"/>
              </a:lnSpc>
              <a:spcBef>
                <a:spcPts val="0"/>
              </a:spcBef>
              <a:spcAft>
                <a:spcPts val="1600"/>
              </a:spcAft>
              <a:buClr>
                <a:schemeClr val="dk2"/>
              </a:buClr>
              <a:buSzPct val="45833"/>
              <a:buFont typeface="Arial"/>
              <a:buNone/>
            </a:pPr>
            <a:r>
              <a:rPr lang="en" sz="2400" b="0"/>
              <a:t>6. L. 1. </a:t>
            </a:r>
            <a:r>
              <a:rPr lang="en" sz="2400"/>
              <a:t>Understand the</a:t>
            </a:r>
            <a:r>
              <a:rPr lang="en" sz="2400" b="0"/>
              <a:t> structures, processes and </a:t>
            </a:r>
            <a:r>
              <a:rPr lang="en" sz="2400"/>
              <a:t>behaviors of plants that enable them to survive and reproduce.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183356"/>
            <a:ext cx="8385300" cy="1074000"/>
          </a:xfrm>
          <a:prstGeom prst="rect">
            <a:avLst/>
          </a:prstGeom>
        </p:spPr>
        <p:txBody>
          <a:bodyPr lIns="91425" tIns="91425" rIns="91425" bIns="91425" anchor="ctr" anchorCtr="0">
            <a:noAutofit/>
          </a:bodyPr>
          <a:lstStyle/>
          <a:p>
            <a:pPr lvl="0">
              <a:spcBef>
                <a:spcPts val="0"/>
              </a:spcBef>
              <a:buNone/>
            </a:pPr>
            <a:r>
              <a:rPr lang="en">
                <a:solidFill>
                  <a:srgbClr val="000000"/>
                </a:solidFill>
              </a:rPr>
              <a:t>Plant Dormancy</a:t>
            </a:r>
          </a:p>
        </p:txBody>
      </p:sp>
      <p:sp>
        <p:nvSpPr>
          <p:cNvPr id="349" name="Shape 349"/>
          <p:cNvSpPr txBox="1">
            <a:spLocks noGrp="1"/>
          </p:cNvSpPr>
          <p:nvPr>
            <p:ph type="body" idx="1"/>
          </p:nvPr>
        </p:nvSpPr>
        <p:spPr>
          <a:xfrm>
            <a:off x="764175" y="1490425"/>
            <a:ext cx="8007300" cy="3143100"/>
          </a:xfrm>
          <a:prstGeom prst="rect">
            <a:avLst/>
          </a:prstGeom>
        </p:spPr>
        <p:txBody>
          <a:bodyPr lIns="91425" tIns="91425" rIns="91425" bIns="91425" anchor="t" anchorCtr="0">
            <a:noAutofit/>
          </a:bodyPr>
          <a:lstStyle/>
          <a:p>
            <a:pPr marL="457200" lvl="0" indent="-381000" rtl="0">
              <a:spcBef>
                <a:spcPts val="0"/>
              </a:spcBef>
              <a:buClr>
                <a:srgbClr val="000000"/>
              </a:buClr>
              <a:buSzPct val="100000"/>
            </a:pPr>
            <a:r>
              <a:rPr lang="en" sz="2400">
                <a:solidFill>
                  <a:srgbClr val="000000"/>
                </a:solidFill>
              </a:rPr>
              <a:t>A period of inactivity before a plant begins to grow. The plant will start to grow when the conditions for survival are the greatest.</a:t>
            </a:r>
          </a:p>
          <a:p>
            <a:pPr marL="457200" lvl="0" indent="-381000">
              <a:spcBef>
                <a:spcPts val="0"/>
              </a:spcBef>
              <a:buClr>
                <a:srgbClr val="000000"/>
              </a:buClr>
              <a:buSzPct val="100000"/>
            </a:pPr>
            <a:r>
              <a:rPr lang="en" sz="2400">
                <a:solidFill>
                  <a:srgbClr val="000000"/>
                </a:solidFill>
              </a:rPr>
              <a:t>These conditions may include ideal temperature and soil compositions.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4"/>
        <p:cNvGrpSpPr/>
        <p:nvPr/>
      </p:nvGrpSpPr>
      <p:grpSpPr>
        <a:xfrm>
          <a:off x="0" y="0"/>
          <a:ext cx="0" cy="0"/>
          <a:chOff x="0" y="0"/>
          <a:chExt cx="0" cy="0"/>
        </a:xfrm>
      </p:grpSpPr>
      <p:sp>
        <p:nvSpPr>
          <p:cNvPr id="356" name="Shape 356"/>
          <p:cNvSpPr/>
          <p:nvPr/>
        </p:nvSpPr>
        <p:spPr>
          <a:xfrm>
            <a:off x="7696200" y="4457700"/>
            <a:ext cx="12192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Shape 358"/>
          <p:cNvSpPr txBox="1"/>
          <p:nvPr/>
        </p:nvSpPr>
        <p:spPr>
          <a:xfrm>
            <a:off x="1371600" y="2057400"/>
            <a:ext cx="6172200" cy="2956034"/>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SzPct val="25000"/>
              <a:buNone/>
            </a:pPr>
            <a:r>
              <a:rPr lang="en" sz="1800" dirty="0" smtClean="0">
                <a:latin typeface="Comic Sans MS"/>
                <a:ea typeface="Comic Sans MS"/>
                <a:cs typeface="Comic Sans MS"/>
                <a:sym typeface="Comic Sans MS"/>
              </a:rPr>
              <a:t>There </a:t>
            </a:r>
            <a:r>
              <a:rPr lang="en" sz="1800" dirty="0">
                <a:latin typeface="Comic Sans MS"/>
                <a:ea typeface="Comic Sans MS"/>
                <a:cs typeface="Comic Sans MS"/>
                <a:sym typeface="Comic Sans MS"/>
              </a:rPr>
              <a:t>are many types of tropisms :</a:t>
            </a: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 Phototropism</a:t>
            </a: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 Geotropism	</a:t>
            </a: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Thigmotropism</a:t>
            </a: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 Hydrotropism</a:t>
            </a: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 </a:t>
            </a:r>
            <a:r>
              <a:rPr lang="en" sz="1800" dirty="0" smtClean="0">
                <a:latin typeface="Comic Sans MS"/>
                <a:ea typeface="Comic Sans MS"/>
                <a:cs typeface="Comic Sans MS"/>
                <a:sym typeface="Comic Sans MS"/>
              </a:rPr>
              <a:t>Helio</a:t>
            </a:r>
            <a:r>
              <a:rPr lang="en" sz="1800" b="0" i="0" u="none" strike="noStrike" cap="none" dirty="0" smtClean="0">
                <a:latin typeface="Comic Sans MS"/>
                <a:ea typeface="Comic Sans MS"/>
                <a:cs typeface="Comic Sans MS"/>
                <a:sym typeface="Comic Sans MS"/>
              </a:rPr>
              <a:t>tropism</a:t>
            </a:r>
            <a:endParaRPr lang="en" sz="1800" b="0" i="0" u="none" strike="noStrike" cap="none" dirty="0">
              <a:latin typeface="Comic Sans MS"/>
              <a:ea typeface="Comic Sans MS"/>
              <a:cs typeface="Comic Sans MS"/>
              <a:sym typeface="Comic Sans MS"/>
            </a:endParaRPr>
          </a:p>
          <a:p>
            <a:pPr marL="457200" marR="0" lvl="1" indent="12700" algn="l" rtl="0">
              <a:lnSpc>
                <a:spcPct val="150000"/>
              </a:lnSpc>
              <a:spcBef>
                <a:spcPts val="0"/>
              </a:spcBef>
              <a:spcAft>
                <a:spcPts val="0"/>
              </a:spcAft>
              <a:buClr>
                <a:srgbClr val="000000"/>
              </a:buClr>
              <a:buSzPct val="100000"/>
              <a:buFont typeface="Comic Sans MS"/>
              <a:buChar char="•"/>
            </a:pPr>
            <a:r>
              <a:rPr lang="en" sz="1800" b="0" i="0" u="none" strike="noStrike" cap="none" dirty="0">
                <a:latin typeface="Comic Sans MS"/>
                <a:ea typeface="Comic Sans MS"/>
                <a:cs typeface="Comic Sans MS"/>
                <a:sym typeface="Comic Sans MS"/>
              </a:rPr>
              <a:t> Thermotropism</a:t>
            </a:r>
          </a:p>
          <a:p>
            <a:pPr marL="0" marR="0" lvl="0" indent="0" algn="l" rtl="0">
              <a:lnSpc>
                <a:spcPct val="150000"/>
              </a:lnSpc>
              <a:spcBef>
                <a:spcPts val="0"/>
              </a:spcBef>
              <a:spcAft>
                <a:spcPts val="0"/>
              </a:spcAft>
              <a:buNone/>
            </a:pPr>
            <a:endParaRPr sz="1800" dirty="0">
              <a:latin typeface="Arial"/>
              <a:ea typeface="Arial"/>
              <a:cs typeface="Arial"/>
              <a:sym typeface="Arial"/>
            </a:endParaRPr>
          </a:p>
          <a:p>
            <a:pPr marL="0" marR="0" lvl="0" indent="0" algn="l" rtl="0">
              <a:lnSpc>
                <a:spcPct val="150000"/>
              </a:lnSpc>
              <a:spcBef>
                <a:spcPts val="0"/>
              </a:spcBef>
              <a:spcAft>
                <a:spcPts val="0"/>
              </a:spcAft>
              <a:buClr>
                <a:schemeClr val="dk1"/>
              </a:buClr>
              <a:buFont typeface="Arial"/>
              <a:buNone/>
            </a:pPr>
            <a:endParaRPr sz="2000" dirty="0">
              <a:latin typeface="Arial"/>
              <a:ea typeface="Arial"/>
              <a:cs typeface="Arial"/>
              <a:sym typeface="Arial"/>
            </a:endParaRPr>
          </a:p>
        </p:txBody>
      </p:sp>
      <p:sp>
        <p:nvSpPr>
          <p:cNvPr id="364" name="Shape 364"/>
          <p:cNvSpPr txBox="1"/>
          <p:nvPr/>
        </p:nvSpPr>
        <p:spPr>
          <a:xfrm>
            <a:off x="495300" y="201150"/>
            <a:ext cx="7239000" cy="1684800"/>
          </a:xfrm>
          <a:prstGeom prst="rect">
            <a:avLst/>
          </a:prstGeom>
          <a:noFill/>
          <a:ln w="15875" cap="flat" cmpd="thickThin">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3000">
                <a:latin typeface="Arial"/>
                <a:ea typeface="Arial"/>
                <a:cs typeface="Arial"/>
                <a:sym typeface="Arial"/>
              </a:rPr>
              <a:t>TROPISM</a:t>
            </a:r>
          </a:p>
          <a:p>
            <a:pPr marL="0" marR="0" lvl="0" indent="0" algn="ctr" rtl="0">
              <a:spcBef>
                <a:spcPts val="0"/>
              </a:spcBef>
              <a:spcAft>
                <a:spcPts val="0"/>
              </a:spcAft>
              <a:buSzPct val="25000"/>
              <a:buNone/>
            </a:pPr>
            <a:r>
              <a:rPr lang="en" sz="3000">
                <a:latin typeface="Comic Sans MS"/>
                <a:ea typeface="Comic Sans MS"/>
                <a:cs typeface="Comic Sans MS"/>
                <a:sym typeface="Comic Sans MS"/>
              </a:rPr>
              <a:t>Plant growth in response to a stimulus </a:t>
            </a:r>
          </a:p>
          <a:p>
            <a:pPr marL="0" marR="0" lvl="0" indent="0" algn="ctr" rtl="0">
              <a:spcBef>
                <a:spcPts val="0"/>
              </a:spcBef>
              <a:spcAft>
                <a:spcPts val="0"/>
              </a:spcAft>
              <a:buSzPct val="25000"/>
              <a:buNone/>
            </a:pPr>
            <a:r>
              <a:rPr lang="en" sz="3000" i="1">
                <a:latin typeface="Comic Sans MS"/>
                <a:ea typeface="Comic Sans MS"/>
                <a:cs typeface="Comic Sans MS"/>
                <a:sym typeface="Comic Sans MS"/>
              </a:rPr>
              <a:t>(“tropo” – ”turn”) </a:t>
            </a:r>
          </a:p>
        </p:txBody>
      </p:sp>
      <p:sp>
        <p:nvSpPr>
          <p:cNvPr id="365" name="Shape 365"/>
          <p:cNvSpPr/>
          <p:nvPr/>
        </p:nvSpPr>
        <p:spPr>
          <a:xfrm>
            <a:off x="5715000" y="3829050"/>
            <a:ext cx="2057400" cy="1314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400" dirty="0" smtClean="0">
                <a:latin typeface="Arial"/>
                <a:ea typeface="Arial"/>
                <a:cs typeface="Arial"/>
                <a:sym typeface="Arial"/>
              </a:rPr>
              <a:t>Can </a:t>
            </a:r>
            <a:r>
              <a:rPr lang="en" sz="2400" dirty="0">
                <a:latin typeface="Arial"/>
                <a:ea typeface="Arial"/>
                <a:cs typeface="Arial"/>
                <a:sym typeface="Arial"/>
              </a:rPr>
              <a:t>be positive or negative</a:t>
            </a:r>
          </a:p>
        </p:txBody>
      </p:sp>
      <p:pic>
        <p:nvPicPr>
          <p:cNvPr id="366" name="Shape 366" descr="C:\Users\Heidinty\AppData\Local\Microsoft\Windows\Temporary Internet Files\Content.IE5\72897IU3\MC900359707[1].wmf"/>
          <p:cNvPicPr preferRelativeResize="0"/>
          <p:nvPr/>
        </p:nvPicPr>
        <p:blipFill rotWithShape="1">
          <a:blip r:embed="rId3">
            <a:alphaModFix/>
          </a:blip>
          <a:srcRect/>
          <a:stretch/>
        </p:blipFill>
        <p:spPr>
          <a:xfrm>
            <a:off x="5961993" y="2221624"/>
            <a:ext cx="1360800"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4"/>
                                        </p:tgtEl>
                                        <p:attrNameLst>
                                          <p:attrName>style.visibility</p:attrName>
                                        </p:attrNameLst>
                                      </p:cBhvr>
                                      <p:to>
                                        <p:strVal val="visible"/>
                                      </p:to>
                                    </p:set>
                                    <p:animEffect transition="in" filter="fade">
                                      <p:cBhvr>
                                        <p:cTn id="11"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p:nvPr/>
        </p:nvSpPr>
        <p:spPr>
          <a:xfrm>
            <a:off x="533400" y="285750"/>
            <a:ext cx="8229600" cy="7626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en" sz="7200" dirty="0">
                <a:solidFill>
                  <a:srgbClr val="0000CC"/>
                </a:solidFill>
                <a:latin typeface="Arial"/>
                <a:ea typeface="Arial"/>
                <a:cs typeface="Arial"/>
                <a:sym typeface="Arial"/>
              </a:rPr>
              <a:t> </a:t>
            </a:r>
            <a:endParaRPr lang="en" sz="3600" dirty="0">
              <a:latin typeface="Arial"/>
              <a:ea typeface="Arial"/>
              <a:cs typeface="Arial"/>
              <a:sym typeface="Arial"/>
            </a:endParaRPr>
          </a:p>
        </p:txBody>
      </p:sp>
      <p:sp>
        <p:nvSpPr>
          <p:cNvPr id="375" name="Shape 375"/>
          <p:cNvSpPr txBox="1"/>
          <p:nvPr/>
        </p:nvSpPr>
        <p:spPr>
          <a:xfrm>
            <a:off x="990600" y="1714500"/>
            <a:ext cx="6705600" cy="27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rgbClr val="66FF66"/>
              </a:solidFill>
              <a:latin typeface="Arial"/>
              <a:ea typeface="Arial"/>
              <a:cs typeface="Arial"/>
              <a:sym typeface="Arial"/>
            </a:endParaRPr>
          </a:p>
        </p:txBody>
      </p:sp>
      <p:sp>
        <p:nvSpPr>
          <p:cNvPr id="376" name="Shape 376"/>
          <p:cNvSpPr txBox="1"/>
          <p:nvPr/>
        </p:nvSpPr>
        <p:spPr>
          <a:xfrm>
            <a:off x="381000" y="1314450"/>
            <a:ext cx="4953000" cy="12465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en" sz="2800" b="1">
                <a:solidFill>
                  <a:schemeClr val="dk1"/>
                </a:solidFill>
                <a:latin typeface="Comic Sans MS"/>
                <a:ea typeface="Comic Sans MS"/>
                <a:cs typeface="Comic Sans MS"/>
                <a:sym typeface="Comic Sans MS"/>
              </a:rPr>
              <a:t> </a:t>
            </a:r>
            <a:r>
              <a:rPr lang="en" sz="2800" b="1">
                <a:latin typeface="Comic Sans MS"/>
                <a:ea typeface="Comic Sans MS"/>
                <a:cs typeface="Comic Sans MS"/>
                <a:sym typeface="Comic Sans MS"/>
              </a:rPr>
              <a:t>Geotropism</a:t>
            </a:r>
            <a:r>
              <a:rPr lang="en" sz="2800">
                <a:latin typeface="Comic Sans MS"/>
                <a:ea typeface="Comic Sans MS"/>
                <a:cs typeface="Comic Sans MS"/>
                <a:sym typeface="Comic Sans MS"/>
              </a:rPr>
              <a:t> is the growth of a plant in response to gravity.</a:t>
            </a:r>
          </a:p>
          <a:p>
            <a:pPr marL="342900" marR="0" lvl="0" indent="-342900" algn="l" rtl="0">
              <a:spcBef>
                <a:spcPts val="0"/>
              </a:spcBef>
              <a:spcAft>
                <a:spcPts val="0"/>
              </a:spcAft>
              <a:buSzPct val="25000"/>
              <a:buNone/>
            </a:pPr>
            <a:r>
              <a:rPr lang="en" sz="1800">
                <a:latin typeface="Arial"/>
                <a:ea typeface="Arial"/>
                <a:cs typeface="Arial"/>
                <a:sym typeface="Arial"/>
              </a:rPr>
              <a:t> </a:t>
            </a:r>
          </a:p>
        </p:txBody>
      </p:sp>
      <p:sp>
        <p:nvSpPr>
          <p:cNvPr id="377" name="Shape 377"/>
          <p:cNvSpPr txBox="1"/>
          <p:nvPr/>
        </p:nvSpPr>
        <p:spPr>
          <a:xfrm>
            <a:off x="207579" y="2888374"/>
            <a:ext cx="4419600" cy="1419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i="1" u="sng" dirty="0">
                <a:latin typeface="Comic Sans MS"/>
                <a:ea typeface="Comic Sans MS"/>
                <a:cs typeface="Comic Sans MS"/>
                <a:sym typeface="Comic Sans MS"/>
              </a:rPr>
              <a:t>Positive Geotropism</a:t>
            </a:r>
            <a:r>
              <a:rPr lang="en" sz="1800" i="1" u="sng" dirty="0">
                <a:latin typeface="Comic Sans MS"/>
                <a:ea typeface="Comic Sans MS"/>
                <a:cs typeface="Comic Sans MS"/>
                <a:sym typeface="Comic Sans MS"/>
              </a:rPr>
              <a:t> </a:t>
            </a:r>
          </a:p>
          <a:p>
            <a:pPr marL="0" marR="0" lvl="0" indent="0" algn="ctr" rtl="0">
              <a:spcBef>
                <a:spcPts val="0"/>
              </a:spcBef>
              <a:spcAft>
                <a:spcPts val="0"/>
              </a:spcAft>
              <a:buSzPct val="25000"/>
              <a:buNone/>
            </a:pPr>
            <a:r>
              <a:rPr lang="en" sz="1800" dirty="0" smtClean="0">
                <a:latin typeface="Comic Sans MS"/>
                <a:ea typeface="Comic Sans MS"/>
                <a:cs typeface="Comic Sans MS"/>
                <a:sym typeface="Comic Sans MS"/>
              </a:rPr>
              <a:t>The </a:t>
            </a:r>
            <a:r>
              <a:rPr lang="en" sz="1800" dirty="0">
                <a:latin typeface="Comic Sans MS"/>
                <a:ea typeface="Comic Sans MS"/>
                <a:cs typeface="Comic Sans MS"/>
                <a:sym typeface="Comic Sans MS"/>
              </a:rPr>
              <a:t>growth of a plant towards the center of the earth-down with gravity.</a:t>
            </a:r>
          </a:p>
          <a:p>
            <a:pPr marL="0" marR="0" lvl="0" indent="0" algn="ctr" rtl="0">
              <a:spcBef>
                <a:spcPts val="0"/>
              </a:spcBef>
              <a:spcAft>
                <a:spcPts val="0"/>
              </a:spcAft>
              <a:buSzPct val="25000"/>
              <a:buNone/>
            </a:pPr>
            <a:r>
              <a:rPr lang="en" sz="1800" dirty="0">
                <a:latin typeface="Comic Sans MS"/>
                <a:ea typeface="Comic Sans MS"/>
                <a:cs typeface="Comic Sans MS"/>
                <a:sym typeface="Comic Sans MS"/>
              </a:rPr>
              <a:t>Ex. roots growing down</a:t>
            </a:r>
          </a:p>
          <a:p>
            <a:pPr marL="0" marR="0" lvl="0" indent="0" algn="ctr" rtl="0">
              <a:spcBef>
                <a:spcPts val="0"/>
              </a:spcBef>
              <a:spcAft>
                <a:spcPts val="0"/>
              </a:spcAft>
              <a:buNone/>
            </a:pPr>
            <a:endParaRPr sz="1800" dirty="0">
              <a:latin typeface="Comic Sans MS"/>
              <a:ea typeface="Comic Sans MS"/>
              <a:cs typeface="Comic Sans MS"/>
              <a:sym typeface="Comic Sans MS"/>
            </a:endParaRPr>
          </a:p>
          <a:p>
            <a:pPr marL="0" marR="0" lvl="0" indent="0" algn="ctr" rtl="0">
              <a:spcBef>
                <a:spcPts val="900"/>
              </a:spcBef>
              <a:spcAft>
                <a:spcPts val="0"/>
              </a:spcAft>
              <a:buNone/>
            </a:pPr>
            <a:endParaRPr sz="1800" dirty="0">
              <a:latin typeface="Arial"/>
              <a:ea typeface="Arial"/>
              <a:cs typeface="Arial"/>
              <a:sym typeface="Arial"/>
            </a:endParaRPr>
          </a:p>
        </p:txBody>
      </p:sp>
      <p:sp>
        <p:nvSpPr>
          <p:cNvPr id="378" name="Shape 378"/>
          <p:cNvSpPr txBox="1"/>
          <p:nvPr/>
        </p:nvSpPr>
        <p:spPr>
          <a:xfrm>
            <a:off x="4874172" y="3327181"/>
            <a:ext cx="3962400" cy="15430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u="sng" dirty="0">
                <a:latin typeface="Comic Sans MS"/>
                <a:ea typeface="Comic Sans MS"/>
                <a:cs typeface="Comic Sans MS"/>
                <a:sym typeface="Comic Sans MS"/>
              </a:rPr>
              <a:t>Negative Geotropism</a:t>
            </a:r>
          </a:p>
          <a:p>
            <a:pPr marL="0" marR="0" lvl="0" indent="0" algn="ctr" rtl="0">
              <a:spcBef>
                <a:spcPts val="0"/>
              </a:spcBef>
              <a:spcAft>
                <a:spcPts val="0"/>
              </a:spcAft>
              <a:buSzPct val="25000"/>
              <a:buNone/>
            </a:pPr>
            <a:r>
              <a:rPr lang="en" sz="1800" dirty="0">
                <a:latin typeface="Comic Sans MS"/>
                <a:ea typeface="Comic Sans MS"/>
                <a:cs typeface="Comic Sans MS"/>
                <a:sym typeface="Comic Sans MS"/>
              </a:rPr>
              <a:t> </a:t>
            </a:r>
            <a:r>
              <a:rPr lang="en" sz="1800" dirty="0" smtClean="0">
                <a:latin typeface="Comic Sans MS"/>
                <a:ea typeface="Comic Sans MS"/>
                <a:cs typeface="Comic Sans MS"/>
                <a:sym typeface="Comic Sans MS"/>
              </a:rPr>
              <a:t>The </a:t>
            </a:r>
            <a:r>
              <a:rPr lang="en" sz="1800" dirty="0">
                <a:latin typeface="Comic Sans MS"/>
                <a:ea typeface="Comic Sans MS"/>
                <a:cs typeface="Comic Sans MS"/>
                <a:sym typeface="Comic Sans MS"/>
              </a:rPr>
              <a:t>growth of a plant away from the center of the earth-opposite from the pull of gravity</a:t>
            </a:r>
          </a:p>
          <a:p>
            <a:pPr marL="0" marR="0" lvl="0" indent="0" algn="ctr" rtl="0">
              <a:spcBef>
                <a:spcPts val="0"/>
              </a:spcBef>
              <a:spcAft>
                <a:spcPts val="0"/>
              </a:spcAft>
              <a:buSzPct val="25000"/>
              <a:buNone/>
            </a:pPr>
            <a:r>
              <a:rPr lang="en" sz="1800" dirty="0">
                <a:latin typeface="Comic Sans MS"/>
                <a:ea typeface="Comic Sans MS"/>
                <a:cs typeface="Comic Sans MS"/>
                <a:sym typeface="Comic Sans MS"/>
              </a:rPr>
              <a:t>Ex. stems grow up</a:t>
            </a:r>
          </a:p>
        </p:txBody>
      </p:sp>
      <p:sp>
        <p:nvSpPr>
          <p:cNvPr id="380" name="Shape 380"/>
          <p:cNvSpPr/>
          <p:nvPr/>
        </p:nvSpPr>
        <p:spPr>
          <a:xfrm>
            <a:off x="7848600" y="4572000"/>
            <a:ext cx="8382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81" name="Shape 381" descr="image005"/>
          <p:cNvPicPr preferRelativeResize="0"/>
          <p:nvPr/>
        </p:nvPicPr>
        <p:blipFill rotWithShape="1">
          <a:blip r:embed="rId3">
            <a:alphaModFix/>
          </a:blip>
          <a:srcRect/>
          <a:stretch/>
        </p:blipFill>
        <p:spPr>
          <a:xfrm>
            <a:off x="5736021" y="169480"/>
            <a:ext cx="3241800" cy="2886000"/>
          </a:xfrm>
          <a:prstGeom prst="rect">
            <a:avLst/>
          </a:prstGeom>
          <a:noFill/>
          <a:ln>
            <a:noFill/>
          </a:ln>
        </p:spPr>
      </p:pic>
      <p:sp>
        <p:nvSpPr>
          <p:cNvPr id="382" name="Shape 382"/>
          <p:cNvSpPr txBox="1"/>
          <p:nvPr/>
        </p:nvSpPr>
        <p:spPr>
          <a:xfrm>
            <a:off x="5749159" y="2439057"/>
            <a:ext cx="2133600" cy="252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600" dirty="0">
                <a:solidFill>
                  <a:schemeClr val="dk1"/>
                </a:solidFill>
                <a:latin typeface="Arial"/>
                <a:ea typeface="Arial"/>
                <a:cs typeface="Arial"/>
                <a:sym typeface="Arial"/>
              </a:rPr>
              <a:t>Positive Geotropism</a:t>
            </a:r>
          </a:p>
        </p:txBody>
      </p:sp>
      <p:sp>
        <p:nvSpPr>
          <p:cNvPr id="383" name="Shape 383"/>
          <p:cNvSpPr txBox="1"/>
          <p:nvPr/>
        </p:nvSpPr>
        <p:spPr>
          <a:xfrm>
            <a:off x="7010400" y="298888"/>
            <a:ext cx="2133600" cy="565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600" dirty="0">
                <a:solidFill>
                  <a:schemeClr val="dk1"/>
                </a:solidFill>
                <a:latin typeface="Arial"/>
                <a:ea typeface="Arial"/>
                <a:cs typeface="Arial"/>
                <a:sym typeface="Arial"/>
              </a:rPr>
              <a:t>Negative Geotropism</a:t>
            </a:r>
          </a:p>
          <a:p>
            <a:pPr marL="0" marR="0" lvl="0" indent="0" algn="l" rtl="0">
              <a:spcBef>
                <a:spcPts val="900"/>
              </a:spcBef>
              <a:spcAft>
                <a:spcPts val="0"/>
              </a:spcAft>
              <a:buNone/>
            </a:pPr>
            <a:endParaRPr sz="1800" dirty="0">
              <a:solidFill>
                <a:schemeClr val="dk1"/>
              </a:solidFill>
              <a:latin typeface="Arial"/>
              <a:ea typeface="Arial"/>
              <a:cs typeface="Arial"/>
              <a:sym typeface="Arial"/>
            </a:endParaRPr>
          </a:p>
        </p:txBody>
      </p:sp>
      <p:sp>
        <p:nvSpPr>
          <p:cNvPr id="13" name="TextBox 12"/>
          <p:cNvSpPr txBox="1"/>
          <p:nvPr/>
        </p:nvSpPr>
        <p:spPr>
          <a:xfrm>
            <a:off x="2585545" y="427247"/>
            <a:ext cx="2848303" cy="523220"/>
          </a:xfrm>
          <a:prstGeom prst="rect">
            <a:avLst/>
          </a:prstGeom>
          <a:noFill/>
        </p:spPr>
        <p:txBody>
          <a:bodyPr wrap="square" rtlCol="0">
            <a:spAutoFit/>
          </a:bodyPr>
          <a:lstStyle/>
          <a:p>
            <a:r>
              <a:rPr lang="en-US" sz="2800" b="1" dirty="0" smtClean="0"/>
              <a:t>GEOTROPISM</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6"/>
                                        </p:tgtEl>
                                        <p:attrNameLst>
                                          <p:attrName>style.visibility</p:attrName>
                                        </p:attrNameLst>
                                      </p:cBhvr>
                                      <p:to>
                                        <p:strVal val="visible"/>
                                      </p:to>
                                    </p:set>
                                    <p:animEffect transition="in" filter="fade">
                                      <p:cBhvr>
                                        <p:cTn id="11" dur="2000"/>
                                        <p:tgtEl>
                                          <p:spTgt spid="37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2000"/>
                                        <p:tgtEl>
                                          <p:spTgt spid="377"/>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78"/>
                                        </p:tgtEl>
                                        <p:attrNameLst>
                                          <p:attrName>style.visibility</p:attrName>
                                        </p:attrNameLst>
                                      </p:cBhvr>
                                      <p:to>
                                        <p:strVal val="visible"/>
                                      </p:to>
                                    </p:set>
                                    <p:animEffect transition="in" filter="fade">
                                      <p:cBhvr>
                                        <p:cTn id="19" dur="2000"/>
                                        <p:tgtEl>
                                          <p:spTgt spid="378"/>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381"/>
                                        </p:tgtEl>
                                        <p:attrNameLst>
                                          <p:attrName>style.visibility</p:attrName>
                                        </p:attrNameLst>
                                      </p:cBhvr>
                                      <p:to>
                                        <p:strVal val="visible"/>
                                      </p:to>
                                    </p:set>
                                    <p:animEffect transition="in" filter="fade">
                                      <p:cBhvr>
                                        <p:cTn id="23" dur="500"/>
                                        <p:tgtEl>
                                          <p:spTgt spid="381"/>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fade">
                                      <p:cBhvr>
                                        <p:cTn id="27" dur="1000"/>
                                        <p:tgtEl>
                                          <p:spTgt spid="382"/>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1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are YOU expected to know about plants?</a:t>
            </a:r>
          </a:p>
        </p:txBody>
      </p:sp>
      <p:sp>
        <p:nvSpPr>
          <p:cNvPr id="110" name="Shape 110"/>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a:spcBef>
                <a:spcPts val="0"/>
              </a:spcBef>
              <a:buAutoNum type="arabicPeriod"/>
            </a:pPr>
            <a:r>
              <a:rPr lang="en" dirty="0"/>
              <a:t>Animals and </a:t>
            </a:r>
            <a:r>
              <a:rPr lang="en" dirty="0">
                <a:solidFill>
                  <a:srgbClr val="00B0F0"/>
                </a:solidFill>
              </a:rPr>
              <a:t>plants</a:t>
            </a:r>
            <a:r>
              <a:rPr lang="en" dirty="0"/>
              <a:t> have a great variety of body plans and internal structures that contribute to their being able to make or find food and reproduce. </a:t>
            </a:r>
          </a:p>
          <a:p>
            <a:pPr marL="457200" lvl="0" indent="-228600" rtl="0">
              <a:spcBef>
                <a:spcPts val="0"/>
              </a:spcBef>
              <a:buAutoNum type="arabicPeriod"/>
            </a:pPr>
            <a:r>
              <a:rPr lang="en" dirty="0"/>
              <a:t>The process of sexual reproduction in flowering plants takes place in the flower, which is a complex structure made up of several parts. </a:t>
            </a:r>
          </a:p>
          <a:p>
            <a:pPr marL="457200" lvl="0" indent="-228600" rtl="0">
              <a:spcBef>
                <a:spcPts val="0"/>
              </a:spcBef>
              <a:buAutoNum type="arabicPeriod"/>
            </a:pPr>
            <a:r>
              <a:rPr lang="en" dirty="0"/>
              <a:t>Some parts of the flower are directly involved in fertilization and seed production. Other flower parts have functions in pollination. </a:t>
            </a:r>
          </a:p>
          <a:p>
            <a:pPr marL="457200" lvl="0" indent="-228600" rtl="0">
              <a:spcBef>
                <a:spcPts val="0"/>
              </a:spcBef>
              <a:buAutoNum type="arabicPeriod"/>
            </a:pPr>
            <a:r>
              <a:rPr lang="en" dirty="0"/>
              <a:t>A flower is made up of six parts</a:t>
            </a:r>
          </a:p>
          <a:p>
            <a:pPr lvl="0" rtl="0">
              <a:spcBef>
                <a:spcPts val="0"/>
              </a:spcBef>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609600" y="342900"/>
            <a:ext cx="7543800" cy="79221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3200" b="1" dirty="0">
                <a:latin typeface="Arial"/>
                <a:ea typeface="Arial"/>
                <a:cs typeface="Arial"/>
                <a:sym typeface="Arial"/>
              </a:rPr>
              <a:t>IMPORTANCE OF GEOTROPISM</a:t>
            </a:r>
          </a:p>
        </p:txBody>
      </p:sp>
      <p:sp>
        <p:nvSpPr>
          <p:cNvPr id="392" name="Shape 392"/>
          <p:cNvSpPr/>
          <p:nvPr/>
        </p:nvSpPr>
        <p:spPr>
          <a:xfrm>
            <a:off x="7467600" y="4457700"/>
            <a:ext cx="8382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Shape 393"/>
          <p:cNvSpPr txBox="1"/>
          <p:nvPr/>
        </p:nvSpPr>
        <p:spPr>
          <a:xfrm flipH="1">
            <a:off x="838200" y="1264526"/>
            <a:ext cx="7162800" cy="1546500"/>
          </a:xfrm>
          <a:prstGeom prst="rect">
            <a:avLst/>
          </a:prstGeom>
          <a:noFill/>
          <a:ln>
            <a:noFill/>
          </a:ln>
        </p:spPr>
        <p:txBody>
          <a:bodyPr lIns="91425" tIns="45700" rIns="91425" bIns="45700" anchor="t" anchorCtr="0">
            <a:noAutofit/>
          </a:bodyPr>
          <a:lstStyle/>
          <a:p>
            <a:pPr marL="0" marR="0" lvl="0" indent="50800" algn="l" rtl="0">
              <a:spcBef>
                <a:spcPts val="0"/>
              </a:spcBef>
              <a:spcAft>
                <a:spcPts val="0"/>
              </a:spcAft>
              <a:buClr>
                <a:srgbClr val="000000"/>
              </a:buClr>
              <a:buSzPct val="100000"/>
              <a:buFont typeface="Arial"/>
              <a:buChar char="•"/>
            </a:pPr>
            <a:r>
              <a:rPr lang="en" sz="2400" dirty="0">
                <a:latin typeface="Comic Sans MS"/>
                <a:ea typeface="Comic Sans MS"/>
                <a:cs typeface="Comic Sans MS"/>
                <a:sym typeface="Comic Sans MS"/>
              </a:rPr>
              <a:t> Pulls roots down to anchor a plant</a:t>
            </a:r>
          </a:p>
          <a:p>
            <a:pPr marL="0" marR="0" lvl="0" indent="0" algn="l" rtl="0">
              <a:spcBef>
                <a:spcPts val="0"/>
              </a:spcBef>
              <a:spcAft>
                <a:spcPts val="0"/>
              </a:spcAft>
              <a:buNone/>
            </a:pPr>
            <a:endParaRPr sz="2400" dirty="0">
              <a:latin typeface="Comic Sans MS"/>
              <a:ea typeface="Comic Sans MS"/>
              <a:cs typeface="Comic Sans MS"/>
              <a:sym typeface="Comic Sans MS"/>
            </a:endParaRPr>
          </a:p>
          <a:p>
            <a:pPr marL="0" marR="0" lvl="0" indent="50800" algn="l" rtl="0">
              <a:spcBef>
                <a:spcPts val="0"/>
              </a:spcBef>
              <a:spcAft>
                <a:spcPts val="0"/>
              </a:spcAft>
              <a:buClr>
                <a:srgbClr val="000000"/>
              </a:buClr>
              <a:buSzPct val="100000"/>
              <a:buFont typeface="Arial"/>
              <a:buChar char="•"/>
            </a:pPr>
            <a:r>
              <a:rPr lang="en" sz="2400" dirty="0">
                <a:latin typeface="Comic Sans MS"/>
                <a:ea typeface="Comic Sans MS"/>
                <a:cs typeface="Comic Sans MS"/>
                <a:sym typeface="Comic Sans MS"/>
              </a:rPr>
              <a:t> Roots can get needed water and </a:t>
            </a:r>
          </a:p>
          <a:p>
            <a:pPr marL="0" marR="0" lvl="0" indent="0" algn="l" rtl="0">
              <a:spcBef>
                <a:spcPts val="0"/>
              </a:spcBef>
              <a:spcAft>
                <a:spcPts val="0"/>
              </a:spcAft>
              <a:buSzPct val="25000"/>
              <a:buNone/>
            </a:pPr>
            <a:r>
              <a:rPr lang="en" sz="2400" dirty="0">
                <a:latin typeface="Comic Sans MS"/>
                <a:ea typeface="Comic Sans MS"/>
                <a:cs typeface="Comic Sans MS"/>
                <a:sym typeface="Comic Sans MS"/>
              </a:rPr>
              <a:t>   minerals if they stay in the soil</a:t>
            </a:r>
          </a:p>
        </p:txBody>
      </p:sp>
      <p:pic>
        <p:nvPicPr>
          <p:cNvPr id="394" name="Shape 394" descr="http://rds.yahoo.com/_ylt=A2KJkeu0JJBNCmkAPBijzbkF/SIG=120ot16ti/EXP=1301321012/**http%3a/ridge.icu.ac.jp/BIOBK/corngeotrop.gif"/>
          <p:cNvPicPr preferRelativeResize="0"/>
          <p:nvPr/>
        </p:nvPicPr>
        <p:blipFill rotWithShape="1">
          <a:blip r:embed="rId3">
            <a:alphaModFix/>
          </a:blip>
          <a:srcRect/>
          <a:stretch/>
        </p:blipFill>
        <p:spPr>
          <a:xfrm>
            <a:off x="2356944" y="3136681"/>
            <a:ext cx="4114800" cy="1428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1066800" y="285750"/>
            <a:ext cx="7086600" cy="622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800" b="1">
                <a:solidFill>
                  <a:srgbClr val="00B050"/>
                </a:solidFill>
                <a:latin typeface="Ribeye"/>
                <a:ea typeface="Ribeye"/>
                <a:cs typeface="Ribeye"/>
                <a:sym typeface="Ribeye"/>
              </a:rPr>
              <a:t>PHOTOTROPISM</a:t>
            </a:r>
          </a:p>
        </p:txBody>
      </p:sp>
      <p:sp>
        <p:nvSpPr>
          <p:cNvPr id="401" name="Shape 401"/>
          <p:cNvSpPr txBox="1"/>
          <p:nvPr/>
        </p:nvSpPr>
        <p:spPr>
          <a:xfrm>
            <a:off x="1600200" y="1085850"/>
            <a:ext cx="5791200" cy="103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a:latin typeface="Comic Sans MS"/>
                <a:ea typeface="Comic Sans MS"/>
                <a:cs typeface="Comic Sans MS"/>
                <a:sym typeface="Comic Sans MS"/>
              </a:rPr>
              <a:t>The growth response of a plant in response to light direction is called </a:t>
            </a:r>
            <a:r>
              <a:rPr lang="en" sz="2400" b="1">
                <a:latin typeface="Comic Sans MS"/>
                <a:ea typeface="Comic Sans MS"/>
                <a:cs typeface="Comic Sans MS"/>
                <a:sym typeface="Comic Sans MS"/>
              </a:rPr>
              <a:t>phototropism</a:t>
            </a:r>
            <a:r>
              <a:rPr lang="en" sz="2400">
                <a:latin typeface="Comic Sans MS"/>
                <a:ea typeface="Comic Sans MS"/>
                <a:cs typeface="Comic Sans MS"/>
                <a:sym typeface="Comic Sans MS"/>
              </a:rPr>
              <a:t>. </a:t>
            </a:r>
          </a:p>
        </p:txBody>
      </p:sp>
      <p:sp>
        <p:nvSpPr>
          <p:cNvPr id="403" name="Shape 403"/>
          <p:cNvSpPr/>
          <p:nvPr/>
        </p:nvSpPr>
        <p:spPr>
          <a:xfrm>
            <a:off x="7620000" y="4514850"/>
            <a:ext cx="11430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Shape 404"/>
          <p:cNvSpPr txBox="1"/>
          <p:nvPr/>
        </p:nvSpPr>
        <p:spPr>
          <a:xfrm>
            <a:off x="5486400" y="1314450"/>
            <a:ext cx="1371600" cy="27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 name="Shape 405"/>
          <p:cNvSpPr txBox="1"/>
          <p:nvPr/>
        </p:nvSpPr>
        <p:spPr>
          <a:xfrm>
            <a:off x="3200400" y="800100"/>
            <a:ext cx="1981200" cy="253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600" b="1" i="1" dirty="0">
                <a:solidFill>
                  <a:srgbClr val="002060"/>
                </a:solidFill>
                <a:latin typeface="Arial"/>
                <a:ea typeface="Arial"/>
                <a:cs typeface="Arial"/>
                <a:sym typeface="Arial"/>
              </a:rPr>
              <a:t>(“Photo” – light)</a:t>
            </a:r>
          </a:p>
        </p:txBody>
      </p:sp>
      <p:pic>
        <p:nvPicPr>
          <p:cNvPr id="406" name="Shape 406" descr="Phototropism.JPG"/>
          <p:cNvPicPr preferRelativeResize="0"/>
          <p:nvPr/>
        </p:nvPicPr>
        <p:blipFill rotWithShape="1">
          <a:blip r:embed="rId3">
            <a:alphaModFix/>
          </a:blip>
          <a:srcRect/>
          <a:stretch/>
        </p:blipFill>
        <p:spPr>
          <a:xfrm>
            <a:off x="2133600" y="2171700"/>
            <a:ext cx="4876800" cy="2448000"/>
          </a:xfrm>
          <a:prstGeom prst="rect">
            <a:avLst/>
          </a:prstGeom>
          <a:noFill/>
          <a:ln>
            <a:noFill/>
          </a:ln>
        </p:spPr>
      </p:pic>
      <p:sp>
        <p:nvSpPr>
          <p:cNvPr id="407" name="Shape 407"/>
          <p:cNvSpPr txBox="1"/>
          <p:nvPr/>
        </p:nvSpPr>
        <p:spPr>
          <a:xfrm>
            <a:off x="1981200" y="4612481"/>
            <a:ext cx="5257800" cy="53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dirty="0">
                <a:solidFill>
                  <a:srgbClr val="002060"/>
                </a:solidFill>
                <a:latin typeface="Arial"/>
                <a:ea typeface="Arial"/>
                <a:cs typeface="Arial"/>
                <a:sym typeface="Arial"/>
              </a:rPr>
              <a:t>Ex. Stems growing toward the window to get to the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1"/>
                                        </p:tgtEl>
                                        <p:attrNameLst>
                                          <p:attrName>style.visibility</p:attrName>
                                        </p:attrNameLst>
                                      </p:cBhvr>
                                      <p:to>
                                        <p:strVal val="visible"/>
                                      </p:to>
                                    </p:set>
                                    <p:animEffect transition="in" filter="fade">
                                      <p:cBhvr>
                                        <p:cTn id="11" dur="2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p:nvPr/>
        </p:nvSpPr>
        <p:spPr>
          <a:xfrm>
            <a:off x="1219200" y="285750"/>
            <a:ext cx="6477000" cy="1453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3000" b="1">
                <a:latin typeface="Arial"/>
                <a:ea typeface="Arial"/>
                <a:cs typeface="Arial"/>
                <a:sym typeface="Arial"/>
              </a:rPr>
              <a:t>IMPORTANCE OF PHOTOTROPISM</a:t>
            </a:r>
          </a:p>
        </p:txBody>
      </p:sp>
      <p:sp>
        <p:nvSpPr>
          <p:cNvPr id="415" name="Shape 415"/>
          <p:cNvSpPr/>
          <p:nvPr/>
        </p:nvSpPr>
        <p:spPr>
          <a:xfrm>
            <a:off x="7696200" y="4400550"/>
            <a:ext cx="11430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 name="Shape 416"/>
          <p:cNvSpPr txBox="1"/>
          <p:nvPr/>
        </p:nvSpPr>
        <p:spPr>
          <a:xfrm>
            <a:off x="1181100" y="1739550"/>
            <a:ext cx="6553200" cy="103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a:latin typeface="Comic Sans MS"/>
                <a:ea typeface="Comic Sans MS"/>
                <a:cs typeface="Comic Sans MS"/>
                <a:sym typeface="Comic Sans MS"/>
              </a:rPr>
              <a:t>Enables leaves to be in the best position possible to receive adequate light for photosynthesis</a:t>
            </a:r>
          </a:p>
        </p:txBody>
      </p:sp>
      <p:pic>
        <p:nvPicPr>
          <p:cNvPr id="417" name="Shape 417" descr="http://rds.yahoo.com/_ylt=A2KJke0BJJBNgkUArD6jzbkF/SIG=136k9e2ab/EXP=1301320833/**http%3a/www.darienps.org/teachers/otterspoor/botany/tropisms/Gravitropismwlight.jpg"/>
          <p:cNvPicPr preferRelativeResize="0"/>
          <p:nvPr/>
        </p:nvPicPr>
        <p:blipFill rotWithShape="1">
          <a:blip r:embed="rId3">
            <a:alphaModFix/>
          </a:blip>
          <a:srcRect/>
          <a:stretch/>
        </p:blipFill>
        <p:spPr>
          <a:xfrm>
            <a:off x="2819400" y="3143250"/>
            <a:ext cx="3048000" cy="1714500"/>
          </a:xfrm>
          <a:prstGeom prst="rect">
            <a:avLst/>
          </a:prstGeom>
          <a:noFill/>
          <a:ln>
            <a:noFill/>
          </a:ln>
        </p:spPr>
      </p:pic>
      <p:sp>
        <p:nvSpPr>
          <p:cNvPr id="418" name="Shape 418"/>
          <p:cNvSpPr/>
          <p:nvPr/>
        </p:nvSpPr>
        <p:spPr>
          <a:xfrm>
            <a:off x="2743200" y="4686300"/>
            <a:ext cx="3200400" cy="277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900" dirty="0">
                <a:solidFill>
                  <a:srgbClr val="002060"/>
                </a:solidFill>
                <a:latin typeface="Arial"/>
                <a:ea typeface="Arial"/>
                <a:cs typeface="Arial"/>
                <a:sym typeface="Arial"/>
              </a:rPr>
              <a:t>http://www.darienps.org/teachers/otterspoor/botany/tropisms/Gravitropismwlight.jpg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914400" y="171450"/>
            <a:ext cx="685800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3000">
                <a:latin typeface="Ribeye"/>
                <a:ea typeface="Ribeye"/>
                <a:cs typeface="Ribeye"/>
                <a:sym typeface="Ribeye"/>
              </a:rPr>
              <a:t>THIGMOTROPISM</a:t>
            </a:r>
          </a:p>
        </p:txBody>
      </p:sp>
      <p:sp>
        <p:nvSpPr>
          <p:cNvPr id="425" name="Shape 425"/>
          <p:cNvSpPr txBox="1"/>
          <p:nvPr/>
        </p:nvSpPr>
        <p:spPr>
          <a:xfrm>
            <a:off x="228600" y="1200150"/>
            <a:ext cx="5181600" cy="103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b="1">
                <a:latin typeface="Comic Sans MS"/>
                <a:ea typeface="Comic Sans MS"/>
                <a:cs typeface="Comic Sans MS"/>
                <a:sym typeface="Comic Sans MS"/>
              </a:rPr>
              <a:t>Thigmotropism</a:t>
            </a:r>
            <a:r>
              <a:rPr lang="en" sz="2400">
                <a:latin typeface="Comic Sans MS"/>
                <a:ea typeface="Comic Sans MS"/>
                <a:cs typeface="Comic Sans MS"/>
                <a:sym typeface="Comic Sans MS"/>
              </a:rPr>
              <a:t> is the growth of a plant in response to touch/contact.</a:t>
            </a:r>
            <a:r>
              <a:rPr lang="en" sz="2400">
                <a:solidFill>
                  <a:schemeClr val="dk1"/>
                </a:solidFill>
                <a:latin typeface="Comic Sans MS"/>
                <a:ea typeface="Comic Sans MS"/>
                <a:cs typeface="Comic Sans MS"/>
                <a:sym typeface="Comic Sans MS"/>
              </a:rPr>
              <a:t> </a:t>
            </a:r>
          </a:p>
        </p:txBody>
      </p:sp>
      <p:sp>
        <p:nvSpPr>
          <p:cNvPr id="427" name="Shape 427"/>
          <p:cNvSpPr/>
          <p:nvPr/>
        </p:nvSpPr>
        <p:spPr>
          <a:xfrm>
            <a:off x="7467600" y="4686300"/>
            <a:ext cx="11430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8" name="Shape 428"/>
          <p:cNvSpPr txBox="1"/>
          <p:nvPr/>
        </p:nvSpPr>
        <p:spPr>
          <a:xfrm>
            <a:off x="2590800" y="703350"/>
            <a:ext cx="3505200" cy="277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i="1">
                <a:latin typeface="Comic Sans MS"/>
                <a:ea typeface="Comic Sans MS"/>
                <a:cs typeface="Comic Sans MS"/>
                <a:sym typeface="Comic Sans MS"/>
              </a:rPr>
              <a:t>(“Thigmo” – “touch”)</a:t>
            </a:r>
          </a:p>
        </p:txBody>
      </p:sp>
      <p:pic>
        <p:nvPicPr>
          <p:cNvPr id="429" name="Shape 429" descr="http://upload.wikimedia.org/wikipedia/commons/7/7d/Brunnichia_ovata_.jpg"/>
          <p:cNvPicPr preferRelativeResize="0"/>
          <p:nvPr/>
        </p:nvPicPr>
        <p:blipFill rotWithShape="1">
          <a:blip r:embed="rId3">
            <a:alphaModFix/>
          </a:blip>
          <a:srcRect/>
          <a:stretch/>
        </p:blipFill>
        <p:spPr>
          <a:xfrm>
            <a:off x="5715000" y="971550"/>
            <a:ext cx="3048000" cy="2213400"/>
          </a:xfrm>
          <a:prstGeom prst="rect">
            <a:avLst/>
          </a:prstGeom>
          <a:noFill/>
          <a:ln>
            <a:noFill/>
          </a:ln>
        </p:spPr>
      </p:pic>
      <p:sp>
        <p:nvSpPr>
          <p:cNvPr id="430" name="Shape 430"/>
          <p:cNvSpPr txBox="1"/>
          <p:nvPr/>
        </p:nvSpPr>
        <p:spPr>
          <a:xfrm>
            <a:off x="5791200" y="3257550"/>
            <a:ext cx="2971800" cy="300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000" dirty="0">
                <a:solidFill>
                  <a:srgbClr val="002060"/>
                </a:solidFill>
                <a:latin typeface="Comic Sans MS"/>
                <a:ea typeface="Comic Sans MS"/>
                <a:cs typeface="Comic Sans MS"/>
                <a:sym typeface="Comic Sans MS"/>
              </a:rPr>
              <a:t>Tendrils on a sweet pea</a:t>
            </a:r>
          </a:p>
        </p:txBody>
      </p:sp>
      <p:sp>
        <p:nvSpPr>
          <p:cNvPr id="431" name="Shape 431"/>
          <p:cNvSpPr/>
          <p:nvPr/>
        </p:nvSpPr>
        <p:spPr>
          <a:xfrm>
            <a:off x="6248400" y="3028950"/>
            <a:ext cx="1900200" cy="184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000">
                <a:solidFill>
                  <a:schemeClr val="lt1"/>
                </a:solidFill>
                <a:latin typeface="Arial"/>
                <a:ea typeface="Arial"/>
                <a:cs typeface="Arial"/>
                <a:sym typeface="Arial"/>
              </a:rPr>
              <a:t>Photo by Christopher Meloche</a:t>
            </a:r>
          </a:p>
        </p:txBody>
      </p:sp>
      <p:pic>
        <p:nvPicPr>
          <p:cNvPr id="432" name="Shape 432" descr="http://upload.wikimedia.org/wikipedia/commons/3/32/Vine-1.jpg"/>
          <p:cNvPicPr preferRelativeResize="0"/>
          <p:nvPr/>
        </p:nvPicPr>
        <p:blipFill rotWithShape="1">
          <a:blip r:embed="rId4">
            <a:alphaModFix/>
          </a:blip>
          <a:srcRect/>
          <a:stretch/>
        </p:blipFill>
        <p:spPr>
          <a:xfrm>
            <a:off x="228600" y="2228850"/>
            <a:ext cx="1905000" cy="2800200"/>
          </a:xfrm>
          <a:prstGeom prst="rect">
            <a:avLst/>
          </a:prstGeom>
          <a:noFill/>
          <a:ln>
            <a:noFill/>
          </a:ln>
        </p:spPr>
      </p:pic>
      <p:pic>
        <p:nvPicPr>
          <p:cNvPr id="433" name="Shape 433" descr="http://upload.wikimedia.org/wikipedia/commons/d/d5/Schornstein_Kletterpflanze_Meidling.jpg"/>
          <p:cNvPicPr preferRelativeResize="0"/>
          <p:nvPr/>
        </p:nvPicPr>
        <p:blipFill rotWithShape="1">
          <a:blip r:embed="rId5">
            <a:alphaModFix/>
          </a:blip>
          <a:srcRect/>
          <a:stretch/>
        </p:blipFill>
        <p:spPr>
          <a:xfrm>
            <a:off x="3200400" y="2457450"/>
            <a:ext cx="1905000" cy="2062200"/>
          </a:xfrm>
          <a:prstGeom prst="rect">
            <a:avLst/>
          </a:prstGeom>
          <a:noFill/>
          <a:ln>
            <a:noFill/>
          </a:ln>
        </p:spPr>
      </p:pic>
      <p:sp>
        <p:nvSpPr>
          <p:cNvPr id="434" name="Shape 434"/>
          <p:cNvSpPr txBox="1"/>
          <p:nvPr/>
        </p:nvSpPr>
        <p:spPr>
          <a:xfrm>
            <a:off x="2286000" y="4572000"/>
            <a:ext cx="4038600" cy="300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000" dirty="0">
                <a:solidFill>
                  <a:srgbClr val="002060"/>
                </a:solidFill>
                <a:latin typeface="Comic Sans MS"/>
                <a:ea typeface="Comic Sans MS"/>
                <a:cs typeface="Comic Sans MS"/>
                <a:sym typeface="Comic Sans MS"/>
              </a:rPr>
              <a:t>Vines growing on a wall or fence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p:nvPr/>
        </p:nvSpPr>
        <p:spPr>
          <a:xfrm>
            <a:off x="5710900" y="742950"/>
            <a:ext cx="3305700" cy="39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800">
                <a:solidFill>
                  <a:srgbClr val="A50021"/>
                </a:solidFill>
                <a:latin typeface="Arial"/>
                <a:ea typeface="Arial"/>
                <a:cs typeface="Arial"/>
                <a:sym typeface="Arial"/>
              </a:rPr>
              <a:t>HYDROTROPISM</a:t>
            </a:r>
          </a:p>
        </p:txBody>
      </p:sp>
      <p:sp>
        <p:nvSpPr>
          <p:cNvPr id="441" name="Shape 441"/>
          <p:cNvSpPr txBox="1"/>
          <p:nvPr/>
        </p:nvSpPr>
        <p:spPr>
          <a:xfrm>
            <a:off x="5029200" y="1428750"/>
            <a:ext cx="434340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000">
                <a:solidFill>
                  <a:schemeClr val="folHlink"/>
                </a:solidFill>
                <a:latin typeface="Arial"/>
                <a:ea typeface="Arial"/>
                <a:cs typeface="Arial"/>
                <a:sym typeface="Arial"/>
              </a:rPr>
              <a:t>Hydrotropism is the growth in response to water.   Ex. roots growing toward moisture</a:t>
            </a:r>
          </a:p>
        </p:txBody>
      </p:sp>
      <p:pic>
        <p:nvPicPr>
          <p:cNvPr id="443" name="Shape 443" descr="hydrotropism"/>
          <p:cNvPicPr preferRelativeResize="0"/>
          <p:nvPr/>
        </p:nvPicPr>
        <p:blipFill rotWithShape="1">
          <a:blip r:embed="rId3">
            <a:alphaModFix/>
          </a:blip>
          <a:srcRect/>
          <a:stretch/>
        </p:blipFill>
        <p:spPr>
          <a:xfrm>
            <a:off x="6324600" y="2421661"/>
            <a:ext cx="2379600" cy="2118300"/>
          </a:xfrm>
          <a:prstGeom prst="rect">
            <a:avLst/>
          </a:prstGeom>
          <a:noFill/>
          <a:ln>
            <a:noFill/>
          </a:ln>
        </p:spPr>
      </p:pic>
      <p:sp>
        <p:nvSpPr>
          <p:cNvPr id="444" name="Shape 444"/>
          <p:cNvSpPr/>
          <p:nvPr/>
        </p:nvSpPr>
        <p:spPr>
          <a:xfrm>
            <a:off x="7391400" y="4572000"/>
            <a:ext cx="1143000" cy="457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5" name="Shape 445"/>
          <p:cNvSpPr txBox="1"/>
          <p:nvPr/>
        </p:nvSpPr>
        <p:spPr>
          <a:xfrm>
            <a:off x="6324600" y="1200150"/>
            <a:ext cx="1981200" cy="23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i="1" dirty="0">
                <a:solidFill>
                  <a:srgbClr val="002060"/>
                </a:solidFill>
                <a:latin typeface="Comic Sans MS"/>
                <a:ea typeface="Comic Sans MS"/>
                <a:cs typeface="Comic Sans MS"/>
                <a:sym typeface="Comic Sans MS"/>
              </a:rPr>
              <a:t>(“hydro” – “water”)</a:t>
            </a:r>
          </a:p>
        </p:txBody>
      </p:sp>
      <p:sp>
        <p:nvSpPr>
          <p:cNvPr id="446" name="Shape 446"/>
          <p:cNvSpPr txBox="1"/>
          <p:nvPr/>
        </p:nvSpPr>
        <p:spPr>
          <a:xfrm>
            <a:off x="0" y="0"/>
            <a:ext cx="4800600" cy="571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400" dirty="0">
                <a:solidFill>
                  <a:srgbClr val="002060"/>
                </a:solidFill>
                <a:latin typeface="Century Gothic"/>
                <a:ea typeface="Century Gothic"/>
                <a:cs typeface="Century Gothic"/>
                <a:sym typeface="Century Gothic"/>
              </a:rPr>
              <a:t>THERMOTROPISM</a:t>
            </a:r>
          </a:p>
        </p:txBody>
      </p:sp>
      <p:sp>
        <p:nvSpPr>
          <p:cNvPr id="447" name="Shape 447"/>
          <p:cNvSpPr txBox="1"/>
          <p:nvPr/>
        </p:nvSpPr>
        <p:spPr>
          <a:xfrm>
            <a:off x="0" y="742950"/>
            <a:ext cx="5410200" cy="1003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a:solidFill>
                  <a:srgbClr val="A50021"/>
                </a:solidFill>
                <a:latin typeface="Arial"/>
                <a:ea typeface="Arial"/>
                <a:cs typeface="Arial"/>
                <a:sym typeface="Arial"/>
              </a:rPr>
              <a:t>Thermotropism</a:t>
            </a:r>
            <a:r>
              <a:rPr lang="en" sz="1800">
                <a:solidFill>
                  <a:srgbClr val="A50021"/>
                </a:solidFill>
                <a:latin typeface="Arial"/>
                <a:ea typeface="Arial"/>
                <a:cs typeface="Arial"/>
                <a:sym typeface="Arial"/>
              </a:rPr>
              <a:t> is  the tendency of plants or other organisms to bend toward or away from heat. </a:t>
            </a:r>
          </a:p>
          <a:p>
            <a:pPr marL="0" marR="0" lvl="0" indent="0" algn="ctr" rtl="0">
              <a:spcBef>
                <a:spcPts val="900"/>
              </a:spcBef>
              <a:spcAft>
                <a:spcPts val="0"/>
              </a:spcAft>
              <a:buSzPct val="25000"/>
              <a:buNone/>
            </a:pPr>
            <a:r>
              <a:rPr lang="en" sz="1800">
                <a:solidFill>
                  <a:srgbClr val="A50021"/>
                </a:solidFill>
                <a:latin typeface="Arial"/>
                <a:ea typeface="Arial"/>
                <a:cs typeface="Arial"/>
                <a:sym typeface="Arial"/>
              </a:rPr>
              <a:t>Ex. curling of </a:t>
            </a:r>
            <a:r>
              <a:rPr lang="en" sz="1800" i="1">
                <a:solidFill>
                  <a:srgbClr val="A50021"/>
                </a:solidFill>
                <a:latin typeface="Arial"/>
                <a:ea typeface="Arial"/>
                <a:cs typeface="Arial"/>
                <a:sym typeface="Arial"/>
              </a:rPr>
              <a:t>Rhododendron</a:t>
            </a:r>
            <a:r>
              <a:rPr lang="en" sz="1800">
                <a:solidFill>
                  <a:srgbClr val="A50021"/>
                </a:solidFill>
                <a:latin typeface="Arial"/>
                <a:ea typeface="Arial"/>
                <a:cs typeface="Arial"/>
                <a:sym typeface="Arial"/>
              </a:rPr>
              <a:t> leaves in response to cold temperatures. </a:t>
            </a:r>
          </a:p>
        </p:txBody>
      </p:sp>
      <p:sp>
        <p:nvSpPr>
          <p:cNvPr id="448" name="Shape 448"/>
          <p:cNvSpPr txBox="1"/>
          <p:nvPr/>
        </p:nvSpPr>
        <p:spPr>
          <a:xfrm>
            <a:off x="533400" y="3143250"/>
            <a:ext cx="4876800" cy="61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800" b="1">
                <a:latin typeface="Lustria"/>
                <a:ea typeface="Lustria"/>
                <a:cs typeface="Lustria"/>
                <a:sym typeface="Lustria"/>
              </a:rPr>
              <a:t>Chemotropism</a:t>
            </a:r>
          </a:p>
        </p:txBody>
      </p:sp>
      <p:sp>
        <p:nvSpPr>
          <p:cNvPr id="449" name="Shape 449"/>
          <p:cNvSpPr/>
          <p:nvPr/>
        </p:nvSpPr>
        <p:spPr>
          <a:xfrm>
            <a:off x="152400" y="3875484"/>
            <a:ext cx="6172200" cy="69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1" dirty="0">
                <a:solidFill>
                  <a:srgbClr val="002060"/>
                </a:solidFill>
                <a:latin typeface="Arial"/>
                <a:ea typeface="Arial"/>
                <a:cs typeface="Arial"/>
                <a:sym typeface="Arial"/>
              </a:rPr>
              <a:t>Chemotropism</a:t>
            </a:r>
            <a:r>
              <a:rPr lang="en" sz="1800" dirty="0">
                <a:solidFill>
                  <a:srgbClr val="002060"/>
                </a:solidFill>
                <a:latin typeface="Arial"/>
                <a:ea typeface="Arial"/>
                <a:cs typeface="Arial"/>
                <a:sym typeface="Arial"/>
              </a:rPr>
              <a:t> is movement caused by chemical stimuli. Ex. Growth of a pollen tube is always towards the ovules</a:t>
            </a:r>
          </a:p>
          <a:p>
            <a:pPr marL="0" marR="0" lvl="0" indent="0" algn="ctr" rtl="0">
              <a:spcBef>
                <a:spcPts val="0"/>
              </a:spcBef>
              <a:spcAft>
                <a:spcPts val="0"/>
              </a:spcAft>
              <a:buSzPct val="25000"/>
              <a:buNone/>
            </a:pPr>
            <a:r>
              <a:rPr lang="en" sz="1800" dirty="0">
                <a:solidFill>
                  <a:srgbClr val="002060"/>
                </a:solidFill>
                <a:latin typeface="Arial"/>
                <a:ea typeface="Arial"/>
                <a:cs typeface="Arial"/>
                <a:sym typeface="Arial"/>
              </a:rPr>
              <a:t>   so that reproduction can occur </a:t>
            </a:r>
          </a:p>
        </p:txBody>
      </p:sp>
      <p:sp>
        <p:nvSpPr>
          <p:cNvPr id="450" name="Shape 450"/>
          <p:cNvSpPr txBox="1"/>
          <p:nvPr/>
        </p:nvSpPr>
        <p:spPr>
          <a:xfrm>
            <a:off x="1447800" y="514350"/>
            <a:ext cx="1981200" cy="23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i="1" dirty="0">
                <a:solidFill>
                  <a:srgbClr val="002060"/>
                </a:solidFill>
                <a:latin typeface="Comic Sans MS"/>
                <a:ea typeface="Comic Sans MS"/>
                <a:cs typeface="Comic Sans MS"/>
                <a:sym typeface="Comic Sans MS"/>
              </a:rPr>
              <a:t>(“Therm” – “heat”)</a:t>
            </a:r>
          </a:p>
        </p:txBody>
      </p:sp>
      <p:sp>
        <p:nvSpPr>
          <p:cNvPr id="451" name="Shape 451"/>
          <p:cNvSpPr txBox="1"/>
          <p:nvPr/>
        </p:nvSpPr>
        <p:spPr>
          <a:xfrm>
            <a:off x="2133600" y="3714750"/>
            <a:ext cx="1981200" cy="23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a:solidFill>
                  <a:schemeClr val="lt1"/>
                </a:solidFill>
                <a:latin typeface="Comic Sans MS"/>
                <a:ea typeface="Comic Sans MS"/>
                <a:cs typeface="Comic Sans MS"/>
                <a:sym typeface="Comic Sans MS"/>
              </a:rPr>
              <a:t>(“Chemo” – chemical”)</a:t>
            </a:r>
          </a:p>
        </p:txBody>
      </p:sp>
      <p:pic>
        <p:nvPicPr>
          <p:cNvPr id="452" name="Shape 452" descr="http://rds.yahoo.com/_ylt=A2KJkewKLJBNawcAslejzbkF/SIG=13f06tl3q/EXP=1301322890/**http%3a/3.bp.blogspot.com/_ZzNIw3ADWQo/S3l09mV1wnI/AAAAAAAAAIY/Mgz3KoYs2I0/s320/DSC_0149.JPG"/>
          <p:cNvPicPr preferRelativeResize="0"/>
          <p:nvPr/>
        </p:nvPicPr>
        <p:blipFill rotWithShape="1">
          <a:blip r:embed="rId4">
            <a:alphaModFix/>
          </a:blip>
          <a:srcRect/>
          <a:stretch/>
        </p:blipFill>
        <p:spPr>
          <a:xfrm>
            <a:off x="914400" y="1714500"/>
            <a:ext cx="3048000" cy="152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3"/>
                                        </p:tgtEl>
                                        <p:attrNameLst>
                                          <p:attrName>style.visibility</p:attrName>
                                        </p:attrNameLst>
                                      </p:cBhvr>
                                      <p:to>
                                        <p:strVal val="visible"/>
                                      </p:to>
                                    </p:set>
                                    <p:animEffect transition="in" filter="fade">
                                      <p:cBhvr>
                                        <p:cTn id="11"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Food Chains, Food Webs</a:t>
            </a:r>
          </a:p>
        </p:txBody>
      </p:sp>
      <p:sp>
        <p:nvSpPr>
          <p:cNvPr id="458" name="Shape 458"/>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Ecosystems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endParaRPr sz="1800" b="0"/>
          </a:p>
          <a:p>
            <a:pPr lvl="0" algn="l" rtl="0">
              <a:lnSpc>
                <a:spcPct val="115000"/>
              </a:lnSpc>
              <a:spcBef>
                <a:spcPts val="0"/>
              </a:spcBef>
              <a:spcAft>
                <a:spcPts val="1600"/>
              </a:spcAft>
              <a:buClr>
                <a:schemeClr val="dk2"/>
              </a:buClr>
              <a:buSzPct val="45833"/>
              <a:buFont typeface="Arial"/>
              <a:buNone/>
            </a:pPr>
            <a:r>
              <a:rPr lang="en" sz="2400"/>
              <a:t>6.L.2. Understand the flow of energy through ecosystems </a:t>
            </a:r>
            <a:r>
              <a:rPr lang="en" sz="2400" b="0"/>
              <a:t>and the responses of populations to the biotic and abiotic factors in their environment.</a:t>
            </a:r>
          </a:p>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7"/>
        <p:cNvGrpSpPr/>
        <p:nvPr/>
      </p:nvGrpSpPr>
      <p:grpSpPr>
        <a:xfrm>
          <a:off x="0" y="0"/>
          <a:ext cx="0" cy="0"/>
          <a:chOff x="0" y="0"/>
          <a:chExt cx="0" cy="0"/>
        </a:xfrm>
      </p:grpSpPr>
      <p:sp>
        <p:nvSpPr>
          <p:cNvPr id="468" name="Shape 468"/>
          <p:cNvSpPr txBox="1">
            <a:spLocks noGrp="1"/>
          </p:cNvSpPr>
          <p:nvPr>
            <p:ph type="ctrTitle"/>
          </p:nvPr>
        </p:nvSpPr>
        <p:spPr>
          <a:xfrm>
            <a:off x="762000" y="2457450"/>
            <a:ext cx="7696200" cy="2279100"/>
          </a:xfrm>
          <a:prstGeom prst="rect">
            <a:avLst/>
          </a:prstGeom>
          <a:noFill/>
          <a:ln>
            <a:noFill/>
          </a:ln>
        </p:spPr>
        <p:txBody>
          <a:bodyPr lIns="91425" tIns="45700" rIns="91425" bIns="45700" anchor="ctr" anchorCtr="0">
            <a:noAutofit/>
          </a:bodyPr>
          <a:lstStyle/>
          <a:p>
            <a:pPr marL="457200" marR="0" lvl="0" indent="-419100" algn="ctr" rtl="0">
              <a:spcBef>
                <a:spcPts val="0"/>
              </a:spcBef>
              <a:spcAft>
                <a:spcPts val="0"/>
              </a:spcAft>
              <a:buClr>
                <a:srgbClr val="000066"/>
              </a:buClr>
              <a:buSzPct val="100000"/>
              <a:buFont typeface="Arial"/>
              <a:buChar char="-"/>
            </a:pPr>
            <a:r>
              <a:rPr lang="en" sz="3000" b="0" i="0" u="none" strike="noStrike" cap="none" dirty="0">
                <a:solidFill>
                  <a:srgbClr val="000066"/>
                </a:solidFill>
                <a:latin typeface="Arial"/>
                <a:ea typeface="Arial"/>
                <a:cs typeface="Arial"/>
                <a:sym typeface="Arial"/>
              </a:rPr>
              <a:t>Organisms that can make glucose during photosynthesis are called </a:t>
            </a:r>
            <a:r>
              <a:rPr lang="en" sz="3000" b="1" i="0" u="sng" strike="noStrike" cap="none" dirty="0" smtClean="0">
                <a:solidFill>
                  <a:srgbClr val="000066"/>
                </a:solidFill>
                <a:latin typeface="Arial"/>
                <a:ea typeface="Arial"/>
                <a:cs typeface="Arial"/>
                <a:sym typeface="Arial"/>
              </a:rPr>
              <a:t>PRODUCERS or Autotrophs</a:t>
            </a:r>
            <a:r>
              <a:rPr lang="en" sz="3000" b="0" i="0" u="none" strike="noStrike" cap="none" dirty="0" smtClean="0">
                <a:solidFill>
                  <a:srgbClr val="000066"/>
                </a:solidFill>
                <a:latin typeface="Arial"/>
                <a:ea typeface="Arial"/>
                <a:cs typeface="Arial"/>
                <a:sym typeface="Arial"/>
              </a:rPr>
              <a:t>.</a:t>
            </a:r>
            <a:endParaRPr lang="en" sz="3000" b="0" i="0" u="none" strike="noStrike" cap="none" dirty="0">
              <a:solidFill>
                <a:srgbClr val="000066"/>
              </a:solidFill>
              <a:latin typeface="Arial"/>
              <a:ea typeface="Arial"/>
              <a:cs typeface="Arial"/>
              <a:sym typeface="Arial"/>
            </a:endParaRPr>
          </a:p>
          <a:p>
            <a:pPr marL="457200" lvl="0" indent="-419100" rtl="0">
              <a:spcBef>
                <a:spcPts val="0"/>
              </a:spcBef>
              <a:buClr>
                <a:schemeClr val="dk1"/>
              </a:buClr>
              <a:buSzPct val="100000"/>
              <a:buChar char="-"/>
            </a:pPr>
            <a:r>
              <a:rPr lang="en" sz="3000" dirty="0">
                <a:solidFill>
                  <a:srgbClr val="FF0000"/>
                </a:solidFill>
              </a:rPr>
              <a:t>Producers use most of the energy they make for themselves.</a:t>
            </a:r>
          </a:p>
          <a:p>
            <a:pPr marL="0" marR="0" lvl="0" indent="0" algn="ctr" rtl="0">
              <a:spcBef>
                <a:spcPts val="0"/>
              </a:spcBef>
              <a:spcAft>
                <a:spcPts val="0"/>
              </a:spcAft>
              <a:buSzPct val="25000"/>
              <a:buNone/>
            </a:pPr>
            <a:endParaRPr sz="3000" dirty="0">
              <a:solidFill>
                <a:srgbClr val="000066"/>
              </a:solidFill>
            </a:endParaRPr>
          </a:p>
        </p:txBody>
      </p:sp>
      <p:pic>
        <p:nvPicPr>
          <p:cNvPr id="469" name="Shape 469" descr="j0344871"/>
          <p:cNvPicPr preferRelativeResize="0"/>
          <p:nvPr/>
        </p:nvPicPr>
        <p:blipFill rotWithShape="1">
          <a:blip r:embed="rId3">
            <a:alphaModFix/>
          </a:blip>
          <a:srcRect/>
          <a:stretch/>
        </p:blipFill>
        <p:spPr>
          <a:xfrm>
            <a:off x="457200" y="914400"/>
            <a:ext cx="1605000" cy="1401300"/>
          </a:xfrm>
          <a:prstGeom prst="rect">
            <a:avLst/>
          </a:prstGeom>
          <a:noFill/>
          <a:ln>
            <a:noFill/>
          </a:ln>
        </p:spPr>
      </p:pic>
      <p:pic>
        <p:nvPicPr>
          <p:cNvPr id="470" name="Shape 470" descr="j0150064"/>
          <p:cNvPicPr preferRelativeResize="0"/>
          <p:nvPr/>
        </p:nvPicPr>
        <p:blipFill rotWithShape="1">
          <a:blip r:embed="rId4">
            <a:alphaModFix/>
          </a:blip>
          <a:srcRect/>
          <a:stretch/>
        </p:blipFill>
        <p:spPr>
          <a:xfrm>
            <a:off x="2971800" y="228600"/>
            <a:ext cx="2849700" cy="1601400"/>
          </a:xfrm>
          <a:prstGeom prst="rect">
            <a:avLst/>
          </a:prstGeom>
          <a:noFill/>
          <a:ln>
            <a:noFill/>
          </a:ln>
        </p:spPr>
      </p:pic>
      <p:pic>
        <p:nvPicPr>
          <p:cNvPr id="471" name="Shape 471" descr="j0197570"/>
          <p:cNvPicPr preferRelativeResize="0"/>
          <p:nvPr/>
        </p:nvPicPr>
        <p:blipFill rotWithShape="1">
          <a:blip r:embed="rId5">
            <a:alphaModFix/>
          </a:blip>
          <a:srcRect/>
          <a:stretch/>
        </p:blipFill>
        <p:spPr>
          <a:xfrm>
            <a:off x="6477000" y="1028700"/>
            <a:ext cx="2101800" cy="1329000"/>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ctrTitle"/>
          </p:nvPr>
        </p:nvSpPr>
        <p:spPr>
          <a:xfrm>
            <a:off x="381000" y="2743200"/>
            <a:ext cx="8458200" cy="188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0" i="0" u="none" strike="noStrike" cap="none">
                <a:solidFill>
                  <a:srgbClr val="000066"/>
                </a:solidFill>
                <a:latin typeface="Arial"/>
                <a:ea typeface="Arial"/>
                <a:cs typeface="Arial"/>
                <a:sym typeface="Arial"/>
              </a:rPr>
              <a:t>Producers use cellular respiration to supply the energy they need to live.</a:t>
            </a:r>
          </a:p>
        </p:txBody>
      </p:sp>
      <p:pic>
        <p:nvPicPr>
          <p:cNvPr id="477" name="Shape 477" descr="flower_sprouting"/>
          <p:cNvPicPr preferRelativeResize="0"/>
          <p:nvPr/>
        </p:nvPicPr>
        <p:blipFill rotWithShape="1">
          <a:blip r:embed="rId3">
            <a:alphaModFix/>
          </a:blip>
          <a:srcRect/>
          <a:stretch/>
        </p:blipFill>
        <p:spPr>
          <a:xfrm>
            <a:off x="2286000" y="228600"/>
            <a:ext cx="4667400" cy="2571900"/>
          </a:xfrm>
          <a:prstGeom prst="rect">
            <a:avLst/>
          </a:prstGeom>
          <a:noFill/>
          <a:ln>
            <a:noFill/>
          </a:ln>
        </p:spPr>
      </p:pic>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1"/>
        <p:cNvGrpSpPr/>
        <p:nvPr/>
      </p:nvGrpSpPr>
      <p:grpSpPr>
        <a:xfrm>
          <a:off x="0" y="0"/>
          <a:ext cx="0" cy="0"/>
          <a:chOff x="0" y="0"/>
          <a:chExt cx="0" cy="0"/>
        </a:xfrm>
      </p:grpSpPr>
      <p:sp>
        <p:nvSpPr>
          <p:cNvPr id="482" name="Shape 482"/>
          <p:cNvSpPr txBox="1">
            <a:spLocks noGrp="1"/>
          </p:cNvSpPr>
          <p:nvPr>
            <p:ph type="ctrTitle"/>
          </p:nvPr>
        </p:nvSpPr>
        <p:spPr>
          <a:xfrm>
            <a:off x="457200" y="2686050"/>
            <a:ext cx="8229600" cy="201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400" b="1" i="0" u="sng" strike="noStrike" cap="none">
                <a:solidFill>
                  <a:srgbClr val="000066"/>
                </a:solidFill>
                <a:latin typeface="Arial"/>
                <a:ea typeface="Arial"/>
                <a:cs typeface="Arial"/>
                <a:sym typeface="Arial"/>
              </a:rPr>
              <a:t>CELLULAR RESPIRATION</a:t>
            </a:r>
            <a:r>
              <a:rPr lang="en" sz="2400" b="0" i="0" u="none" strike="noStrike" cap="none">
                <a:solidFill>
                  <a:srgbClr val="000066"/>
                </a:solidFill>
                <a:latin typeface="Arial"/>
                <a:ea typeface="Arial"/>
                <a:cs typeface="Arial"/>
                <a:sym typeface="Arial"/>
              </a:rPr>
              <a:t> is the chemical reaction that releases the energy in glucose.</a:t>
            </a:r>
          </a:p>
        </p:txBody>
      </p:sp>
      <p:sp>
        <p:nvSpPr>
          <p:cNvPr id="483" name="Shape 483"/>
          <p:cNvSpPr/>
          <p:nvPr/>
        </p:nvSpPr>
        <p:spPr>
          <a:xfrm>
            <a:off x="457200" y="1485900"/>
            <a:ext cx="8229600" cy="434400"/>
          </a:xfrm>
          <a:prstGeom prst="rect">
            <a:avLst/>
          </a:prstGeom>
          <a:solidFill>
            <a:srgbClr val="434343"/>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200" b="0" i="0" u="none" strike="noStrike" cap="none" dirty="0">
                <a:solidFill>
                  <a:srgbClr val="FF0000"/>
                </a:solidFill>
                <a:latin typeface="Arial"/>
                <a:ea typeface="Arial"/>
                <a:cs typeface="Arial"/>
                <a:sym typeface="Arial"/>
              </a:rPr>
              <a:t>6O</a:t>
            </a:r>
            <a:r>
              <a:rPr lang="en" sz="3200" b="0" i="0" u="none" strike="noStrike" cap="none" baseline="-25000" dirty="0">
                <a:solidFill>
                  <a:srgbClr val="FF0000"/>
                </a:solidFill>
                <a:latin typeface="Arial"/>
                <a:ea typeface="Arial"/>
                <a:cs typeface="Arial"/>
                <a:sym typeface="Arial"/>
              </a:rPr>
              <a:t>2</a:t>
            </a:r>
            <a:r>
              <a:rPr lang="en" sz="3200" b="0" i="0" u="none" strike="noStrike" cap="none" dirty="0">
                <a:solidFill>
                  <a:srgbClr val="FF0000"/>
                </a:solidFill>
                <a:latin typeface="Arial"/>
                <a:ea typeface="Arial"/>
                <a:cs typeface="Arial"/>
                <a:sym typeface="Arial"/>
              </a:rPr>
              <a:t> + C</a:t>
            </a:r>
            <a:r>
              <a:rPr lang="en" sz="3200" b="0" i="0" u="none" strike="noStrike" cap="none" baseline="-25000" dirty="0">
                <a:solidFill>
                  <a:srgbClr val="FF0000"/>
                </a:solidFill>
                <a:latin typeface="Arial"/>
                <a:ea typeface="Arial"/>
                <a:cs typeface="Arial"/>
                <a:sym typeface="Arial"/>
              </a:rPr>
              <a:t>6</a:t>
            </a:r>
            <a:r>
              <a:rPr lang="en" sz="3200" b="0" i="0" u="none" strike="noStrike" cap="none" dirty="0">
                <a:solidFill>
                  <a:srgbClr val="FF0000"/>
                </a:solidFill>
                <a:latin typeface="Arial"/>
                <a:ea typeface="Arial"/>
                <a:cs typeface="Arial"/>
                <a:sym typeface="Arial"/>
              </a:rPr>
              <a:t>H</a:t>
            </a:r>
            <a:r>
              <a:rPr lang="en" sz="3200" b="0" i="0" u="none" strike="noStrike" cap="none" baseline="-25000" dirty="0">
                <a:solidFill>
                  <a:srgbClr val="FF0000"/>
                </a:solidFill>
                <a:latin typeface="Arial"/>
                <a:ea typeface="Arial"/>
                <a:cs typeface="Arial"/>
                <a:sym typeface="Arial"/>
              </a:rPr>
              <a:t>12</a:t>
            </a:r>
            <a:r>
              <a:rPr lang="en" sz="3200" b="0" i="0" u="none" strike="noStrike" cap="none" dirty="0">
                <a:solidFill>
                  <a:srgbClr val="FF0000"/>
                </a:solidFill>
                <a:latin typeface="Arial"/>
                <a:ea typeface="Arial"/>
                <a:cs typeface="Arial"/>
                <a:sym typeface="Arial"/>
              </a:rPr>
              <a:t>O</a:t>
            </a:r>
            <a:r>
              <a:rPr lang="en" sz="3200" b="0" i="0" u="none" strike="noStrike" cap="none" baseline="-25000" dirty="0">
                <a:solidFill>
                  <a:srgbClr val="FF0000"/>
                </a:solidFill>
                <a:latin typeface="Arial"/>
                <a:ea typeface="Arial"/>
                <a:cs typeface="Arial"/>
                <a:sym typeface="Arial"/>
              </a:rPr>
              <a:t>6</a:t>
            </a:r>
            <a:r>
              <a:rPr lang="en" sz="3200" b="0" i="0" u="none" strike="noStrike" cap="none" dirty="0">
                <a:solidFill>
                  <a:srgbClr val="FF0000"/>
                </a:solidFill>
                <a:latin typeface="Arial"/>
                <a:ea typeface="Arial"/>
                <a:cs typeface="Arial"/>
                <a:sym typeface="Arial"/>
              </a:rPr>
              <a:t> --&gt;  6H</a:t>
            </a:r>
            <a:r>
              <a:rPr lang="en" sz="3200" b="0" i="0" u="none" strike="noStrike" cap="none" baseline="-25000" dirty="0">
                <a:solidFill>
                  <a:srgbClr val="FF0000"/>
                </a:solidFill>
                <a:latin typeface="Arial"/>
                <a:ea typeface="Arial"/>
                <a:cs typeface="Arial"/>
                <a:sym typeface="Arial"/>
              </a:rPr>
              <a:t>2</a:t>
            </a:r>
            <a:r>
              <a:rPr lang="en" sz="3200" b="0" i="0" u="none" strike="noStrike" cap="none" dirty="0">
                <a:solidFill>
                  <a:srgbClr val="FF0000"/>
                </a:solidFill>
                <a:latin typeface="Arial"/>
                <a:ea typeface="Arial"/>
                <a:cs typeface="Arial"/>
                <a:sym typeface="Arial"/>
              </a:rPr>
              <a:t>O + 6CO</a:t>
            </a:r>
            <a:r>
              <a:rPr lang="en" sz="3200" b="0" i="0" u="none" strike="noStrike" cap="none" baseline="-25000" dirty="0">
                <a:solidFill>
                  <a:srgbClr val="FF0000"/>
                </a:solidFill>
                <a:latin typeface="Arial"/>
                <a:ea typeface="Arial"/>
                <a:cs typeface="Arial"/>
                <a:sym typeface="Arial"/>
              </a:rPr>
              <a:t>2</a:t>
            </a:r>
            <a:r>
              <a:rPr lang="en" sz="3200" b="0" i="0" u="none" strike="noStrike" cap="none" dirty="0">
                <a:solidFill>
                  <a:srgbClr val="FF0000"/>
                </a:solidFill>
                <a:latin typeface="Arial"/>
                <a:ea typeface="Arial"/>
                <a:cs typeface="Arial"/>
                <a:sym typeface="Arial"/>
              </a:rPr>
              <a:t> + energy </a:t>
            </a:r>
          </a:p>
        </p:txBody>
      </p:sp>
      <p:sp>
        <p:nvSpPr>
          <p:cNvPr id="484" name="Shape 484"/>
          <p:cNvSpPr txBox="1"/>
          <p:nvPr/>
        </p:nvSpPr>
        <p:spPr>
          <a:xfrm>
            <a:off x="-86325" y="-98675"/>
            <a:ext cx="8686800" cy="1421400"/>
          </a:xfrm>
          <a:prstGeom prst="rect">
            <a:avLst/>
          </a:prstGeom>
          <a:noFill/>
          <a:ln>
            <a:noFill/>
          </a:ln>
        </p:spPr>
        <p:txBody>
          <a:bodyPr lIns="91425" tIns="91425" rIns="91425" bIns="91425" anchor="ctr" anchorCtr="0">
            <a:noAutofit/>
          </a:bodyPr>
          <a:lstStyle/>
          <a:p>
            <a:pPr lvl="0" algn="ctr" rtl="0">
              <a:spcBef>
                <a:spcPts val="0"/>
              </a:spcBef>
              <a:buNone/>
            </a:pPr>
            <a:r>
              <a:rPr lang="en" sz="3000" dirty="0">
                <a:solidFill>
                  <a:srgbClr val="FF0000"/>
                </a:solidFill>
              </a:rPr>
              <a:t>Producers use cellular respiration to supply the energy they need to live.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rPr>
              <a:t>Animals </a:t>
            </a:r>
            <a:r>
              <a:rPr lang="en" sz="1800" dirty="0">
                <a:solidFill>
                  <a:srgbClr val="00B0F0"/>
                </a:solidFill>
              </a:rPr>
              <a:t>and PLANTS </a:t>
            </a:r>
            <a:r>
              <a:rPr lang="en" sz="1800" dirty="0">
                <a:solidFill>
                  <a:schemeClr val="dk2"/>
                </a:solidFill>
              </a:rPr>
              <a:t>have a great variety of body plans and internal structures that contribute to their being able to make or find food and reproduce. </a:t>
            </a:r>
          </a:p>
          <a:p>
            <a:pPr lvl="0">
              <a:spcBef>
                <a:spcPts val="0"/>
              </a:spcBef>
              <a:buNone/>
            </a:pPr>
            <a:endParaRPr dirty="0"/>
          </a:p>
        </p:txBody>
      </p:sp>
      <p:sp>
        <p:nvSpPr>
          <p:cNvPr id="116" name="Shape 116"/>
          <p:cNvSpPr txBox="1">
            <a:spLocks noGrp="1"/>
          </p:cNvSpPr>
          <p:nvPr>
            <p:ph type="body" idx="1"/>
          </p:nvPr>
        </p:nvSpPr>
        <p:spPr>
          <a:xfrm>
            <a:off x="311700" y="1234074"/>
            <a:ext cx="8520600" cy="3909425"/>
          </a:xfrm>
          <a:prstGeom prst="rect">
            <a:avLst/>
          </a:prstGeom>
        </p:spPr>
        <p:txBody>
          <a:bodyPr lIns="91425" tIns="91425" rIns="91425" bIns="91425" anchor="t" anchorCtr="0">
            <a:noAutofit/>
          </a:bodyPr>
          <a:lstStyle/>
          <a:p>
            <a:pPr lvl="0" rtl="0">
              <a:spcBef>
                <a:spcPts val="0"/>
              </a:spcBef>
              <a:buNone/>
            </a:pPr>
            <a:r>
              <a:rPr lang="en" dirty="0"/>
              <a:t>Why do plants have flowers?</a:t>
            </a:r>
          </a:p>
          <a:p>
            <a:pPr marL="457200" lvl="0" indent="-228600" rtl="0">
              <a:spcBef>
                <a:spcPts val="0"/>
              </a:spcBef>
              <a:buChar char="-"/>
            </a:pPr>
            <a:r>
              <a:rPr lang="en" dirty="0"/>
              <a:t>The purpose of flowers is to help the plant reproduce through pollination and fertilization.</a:t>
            </a:r>
          </a:p>
          <a:p>
            <a:pPr lvl="0" rtl="0">
              <a:spcBef>
                <a:spcPts val="0"/>
              </a:spcBef>
              <a:buNone/>
            </a:pPr>
            <a:r>
              <a:rPr lang="en" dirty="0"/>
              <a:t>How do plants make food?</a:t>
            </a:r>
          </a:p>
          <a:p>
            <a:pPr marL="457200" lvl="0" indent="-228600">
              <a:spcBef>
                <a:spcPts val="0"/>
              </a:spcBef>
              <a:buChar char="-"/>
            </a:pPr>
            <a:r>
              <a:rPr lang="en" dirty="0"/>
              <a:t>Photosynthesis is the process where water and carbon dioxide are turned into glucose, which the plants use for food.</a:t>
            </a:r>
          </a:p>
          <a:p>
            <a:pPr lvl="0" rtl="0">
              <a:spcBef>
                <a:spcPts val="0"/>
              </a:spcBef>
              <a:buNone/>
            </a:pPr>
            <a:r>
              <a:rPr lang="en" dirty="0"/>
              <a:t>Where does photosynthesis happen?</a:t>
            </a:r>
          </a:p>
          <a:p>
            <a:pPr marL="457200" lvl="0" indent="-228600" rtl="0">
              <a:spcBef>
                <a:spcPts val="0"/>
              </a:spcBef>
              <a:buChar char="-"/>
            </a:pPr>
            <a:r>
              <a:rPr lang="en" dirty="0" smtClean="0"/>
              <a:t>In the chloroplasts of the </a:t>
            </a:r>
            <a:r>
              <a:rPr lang="en" dirty="0"/>
              <a:t>green leaves on a plant are where photosynthesis takes place. </a:t>
            </a:r>
          </a:p>
          <a:p>
            <a:pPr lvl="0">
              <a:spcBef>
                <a:spcPts val="0"/>
              </a:spcBef>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ctrTitle"/>
          </p:nvPr>
        </p:nvSpPr>
        <p:spPr>
          <a:xfrm>
            <a:off x="609600" y="2286000"/>
            <a:ext cx="7924800" cy="2288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400" b="0" i="0" u="none" strike="noStrike" cap="none" dirty="0">
                <a:solidFill>
                  <a:srgbClr val="000066"/>
                </a:solidFill>
                <a:latin typeface="Arial"/>
                <a:ea typeface="Arial"/>
                <a:cs typeface="Arial"/>
                <a:sym typeface="Arial"/>
              </a:rPr>
              <a:t>The energy that is not used by producers can be passed on to organisms that cannot make their own energy.</a:t>
            </a:r>
          </a:p>
          <a:p>
            <a:pPr marL="0" marR="0" lvl="0" indent="0" algn="l" rtl="0">
              <a:spcBef>
                <a:spcPts val="0"/>
              </a:spcBef>
              <a:spcAft>
                <a:spcPts val="0"/>
              </a:spcAft>
              <a:buSzPct val="25000"/>
              <a:buNone/>
            </a:pPr>
            <a:endParaRPr sz="2400" b="0" dirty="0">
              <a:solidFill>
                <a:srgbClr val="000066"/>
              </a:solidFill>
              <a:latin typeface="Arial"/>
              <a:ea typeface="Arial"/>
              <a:cs typeface="Arial"/>
              <a:sym typeface="Arial"/>
            </a:endParaRPr>
          </a:p>
          <a:p>
            <a:pPr lvl="0" algn="l" rtl="0">
              <a:spcBef>
                <a:spcPts val="0"/>
              </a:spcBef>
              <a:buClr>
                <a:schemeClr val="dk2"/>
              </a:buClr>
              <a:buSzPct val="25000"/>
              <a:buFont typeface="Arial"/>
              <a:buNone/>
            </a:pPr>
            <a:r>
              <a:rPr lang="en" sz="2400" b="0" dirty="0">
                <a:solidFill>
                  <a:srgbClr val="000066"/>
                </a:solidFill>
                <a:latin typeface="Arial"/>
                <a:ea typeface="Arial"/>
                <a:cs typeface="Arial"/>
                <a:sym typeface="Arial"/>
              </a:rPr>
              <a:t>Organisms that cannot make their own energy are called </a:t>
            </a:r>
            <a:r>
              <a:rPr lang="en" sz="2400" u="sng" dirty="0" smtClean="0">
                <a:solidFill>
                  <a:srgbClr val="000066"/>
                </a:solidFill>
                <a:latin typeface="Arial"/>
                <a:ea typeface="Arial"/>
                <a:cs typeface="Arial"/>
                <a:sym typeface="Arial"/>
              </a:rPr>
              <a:t>CONSUMERS or Heterotrophs</a:t>
            </a:r>
            <a:r>
              <a:rPr lang="en" sz="2400" dirty="0" smtClean="0">
                <a:solidFill>
                  <a:srgbClr val="000066"/>
                </a:solidFill>
                <a:latin typeface="Arial"/>
                <a:ea typeface="Arial"/>
                <a:cs typeface="Arial"/>
                <a:sym typeface="Arial"/>
              </a:rPr>
              <a:t>.</a:t>
            </a:r>
            <a:endParaRPr lang="en" sz="2400" dirty="0">
              <a:solidFill>
                <a:srgbClr val="000066"/>
              </a:solidFill>
              <a:latin typeface="Arial"/>
              <a:ea typeface="Arial"/>
              <a:cs typeface="Arial"/>
              <a:sym typeface="Arial"/>
            </a:endParaRPr>
          </a:p>
          <a:p>
            <a:pPr marL="0" marR="0" lvl="0" indent="0" algn="l" rtl="0">
              <a:spcBef>
                <a:spcPts val="0"/>
              </a:spcBef>
              <a:spcAft>
                <a:spcPts val="0"/>
              </a:spcAft>
              <a:buSzPct val="25000"/>
              <a:buNone/>
            </a:pPr>
            <a:endParaRPr sz="2400" b="0" dirty="0">
              <a:solidFill>
                <a:srgbClr val="000066"/>
              </a:solidFill>
              <a:latin typeface="Arial"/>
              <a:ea typeface="Arial"/>
              <a:cs typeface="Arial"/>
              <a:sym typeface="Arial"/>
            </a:endParaRPr>
          </a:p>
        </p:txBody>
      </p:sp>
      <p:pic>
        <p:nvPicPr>
          <p:cNvPr id="490" name="Shape 490" descr="tree_15"/>
          <p:cNvPicPr preferRelativeResize="0"/>
          <p:nvPr/>
        </p:nvPicPr>
        <p:blipFill rotWithShape="1">
          <a:blip r:embed="rId3">
            <a:alphaModFix/>
          </a:blip>
          <a:srcRect/>
          <a:stretch/>
        </p:blipFill>
        <p:spPr>
          <a:xfrm>
            <a:off x="685800" y="171450"/>
            <a:ext cx="2149500" cy="2214600"/>
          </a:xfrm>
          <a:prstGeom prst="rect">
            <a:avLst/>
          </a:prstGeom>
          <a:noFill/>
          <a:ln>
            <a:noFill/>
          </a:ln>
        </p:spPr>
      </p:pic>
      <p:sp>
        <p:nvSpPr>
          <p:cNvPr id="491" name="Shape 491"/>
          <p:cNvSpPr/>
          <p:nvPr/>
        </p:nvSpPr>
        <p:spPr>
          <a:xfrm>
            <a:off x="3276600" y="1257300"/>
            <a:ext cx="2209800" cy="685800"/>
          </a:xfrm>
          <a:custGeom>
            <a:avLst/>
            <a:gdLst/>
            <a:ahLst/>
            <a:cxnLst/>
            <a:rect l="0" t="0" r="0" b="0"/>
            <a:pathLst>
              <a:path w="120000" h="120000" extrusionOk="0">
                <a:moveTo>
                  <a:pt x="90000" y="0"/>
                </a:moveTo>
                <a:lnTo>
                  <a:pt x="90000" y="30000"/>
                </a:lnTo>
                <a:lnTo>
                  <a:pt x="18750" y="30000"/>
                </a:lnTo>
                <a:lnTo>
                  <a:pt x="18750" y="90000"/>
                </a:lnTo>
                <a:lnTo>
                  <a:pt x="90000" y="90000"/>
                </a:lnTo>
                <a:lnTo>
                  <a:pt x="90000" y="120000"/>
                </a:lnTo>
                <a:lnTo>
                  <a:pt x="120000" y="60000"/>
                </a:lnTo>
                <a:close/>
              </a:path>
              <a:path w="120000" h="120000" extrusionOk="0">
                <a:moveTo>
                  <a:pt x="7500" y="30000"/>
                </a:moveTo>
                <a:lnTo>
                  <a:pt x="7500" y="90000"/>
                </a:lnTo>
                <a:lnTo>
                  <a:pt x="15000" y="90000"/>
                </a:lnTo>
                <a:lnTo>
                  <a:pt x="15000" y="30000"/>
                </a:lnTo>
                <a:close/>
              </a:path>
              <a:path w="120000" h="120000" extrusionOk="0">
                <a:moveTo>
                  <a:pt x="0" y="30000"/>
                </a:moveTo>
                <a:lnTo>
                  <a:pt x="0" y="90000"/>
                </a:lnTo>
                <a:lnTo>
                  <a:pt x="3750" y="90000"/>
                </a:lnTo>
                <a:lnTo>
                  <a:pt x="3750" y="30000"/>
                </a:lnTo>
                <a:close/>
              </a:path>
            </a:pathLst>
          </a:cu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92" name="Shape 492" descr="MCAN02322_0000[1]"/>
          <p:cNvPicPr preferRelativeResize="0"/>
          <p:nvPr/>
        </p:nvPicPr>
        <p:blipFill rotWithShape="1">
          <a:blip r:embed="rId4">
            <a:alphaModFix/>
          </a:blip>
          <a:srcRect/>
          <a:stretch/>
        </p:blipFill>
        <p:spPr>
          <a:xfrm>
            <a:off x="6400800" y="342900"/>
            <a:ext cx="1816200" cy="2013300"/>
          </a:xfrm>
          <a:prstGeom prst="rect">
            <a:avLst/>
          </a:prstGeom>
          <a:noFill/>
          <a:ln>
            <a:noFill/>
          </a:ln>
        </p:spPr>
      </p:pic>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rgbClr val="000066"/>
                </a:solidFill>
                <a:latin typeface="Arial"/>
                <a:ea typeface="Arial"/>
                <a:cs typeface="Arial"/>
                <a:sym typeface="Arial"/>
              </a:rPr>
              <a:t>Consumers that eat producers to get energy:</a:t>
            </a:r>
          </a:p>
        </p:txBody>
      </p:sp>
      <p:sp>
        <p:nvSpPr>
          <p:cNvPr id="498" name="Shape 498"/>
          <p:cNvSpPr txBox="1">
            <a:spLocks noGrp="1"/>
          </p:cNvSpPr>
          <p:nvPr>
            <p:ph type="body" idx="1"/>
          </p:nvPr>
        </p:nvSpPr>
        <p:spPr>
          <a:xfrm>
            <a:off x="395525" y="1336649"/>
            <a:ext cx="7153200" cy="3582191"/>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000000"/>
              </a:buClr>
              <a:buSzPct val="100000"/>
              <a:buFont typeface="Arial"/>
              <a:buChar char="•"/>
            </a:pPr>
            <a:r>
              <a:rPr lang="en" sz="2400" b="0" i="0" u="none" strike="noStrike" cap="none" dirty="0">
                <a:solidFill>
                  <a:srgbClr val="000000"/>
                </a:solidFill>
                <a:latin typeface="Arial"/>
                <a:ea typeface="Arial"/>
                <a:cs typeface="Arial"/>
                <a:sym typeface="Arial"/>
              </a:rPr>
              <a:t>Are </a:t>
            </a:r>
            <a:r>
              <a:rPr lang="en" sz="2400" b="0" i="0" u="sng" strike="noStrike" cap="none" dirty="0">
                <a:solidFill>
                  <a:srgbClr val="000000"/>
                </a:solidFill>
                <a:latin typeface="Arial"/>
                <a:ea typeface="Arial"/>
                <a:cs typeface="Arial"/>
                <a:sym typeface="Arial"/>
              </a:rPr>
              <a:t>first order</a:t>
            </a:r>
            <a:r>
              <a:rPr lang="en" sz="2400" b="0" i="0" u="none" strike="noStrike" cap="none" dirty="0">
                <a:solidFill>
                  <a:srgbClr val="000000"/>
                </a:solidFill>
                <a:latin typeface="Arial"/>
                <a:ea typeface="Arial"/>
                <a:cs typeface="Arial"/>
                <a:sym typeface="Arial"/>
              </a:rPr>
              <a:t> or </a:t>
            </a:r>
            <a:r>
              <a:rPr lang="en" sz="2400" b="0" i="0" u="sng" strike="noStrike" cap="none" dirty="0">
                <a:solidFill>
                  <a:srgbClr val="000000"/>
                </a:solidFill>
                <a:latin typeface="Arial"/>
                <a:ea typeface="Arial"/>
                <a:cs typeface="Arial"/>
                <a:sym typeface="Arial"/>
              </a:rPr>
              <a:t>primary</a:t>
            </a:r>
            <a:r>
              <a:rPr lang="en" sz="2400" b="0" i="0" u="none" strike="noStrike" cap="none" dirty="0">
                <a:solidFill>
                  <a:srgbClr val="000000"/>
                </a:solidFill>
                <a:latin typeface="Arial"/>
                <a:ea typeface="Arial"/>
                <a:cs typeface="Arial"/>
                <a:sym typeface="Arial"/>
              </a:rPr>
              <a:t> consumers</a:t>
            </a:r>
          </a:p>
          <a:p>
            <a:pPr marL="342900" marR="0" lvl="0" indent="-292100" algn="l" rtl="0">
              <a:spcBef>
                <a:spcPts val="640"/>
              </a:spcBef>
              <a:spcAft>
                <a:spcPts val="0"/>
              </a:spcAft>
              <a:buClr>
                <a:srgbClr val="000000"/>
              </a:buClr>
              <a:buSzPct val="100000"/>
              <a:buFont typeface="Arial"/>
              <a:buChar char="•"/>
            </a:pPr>
            <a:r>
              <a:rPr lang="en" sz="2400" b="0" i="0" u="none" strike="noStrike" cap="none" dirty="0">
                <a:solidFill>
                  <a:srgbClr val="000000"/>
                </a:solidFill>
                <a:latin typeface="Arial"/>
                <a:ea typeface="Arial"/>
                <a:cs typeface="Arial"/>
                <a:sym typeface="Arial"/>
              </a:rPr>
              <a:t>Are </a:t>
            </a:r>
            <a:r>
              <a:rPr lang="en" sz="2400" b="0" i="0" u="sng" strike="noStrike" cap="none" dirty="0">
                <a:solidFill>
                  <a:srgbClr val="000000"/>
                </a:solidFill>
                <a:latin typeface="Arial"/>
                <a:ea typeface="Arial"/>
                <a:cs typeface="Arial"/>
                <a:sym typeface="Arial"/>
              </a:rPr>
              <a:t>herbivores</a:t>
            </a:r>
            <a:r>
              <a:rPr lang="en" sz="2400" b="0" i="0" u="none" strike="noStrike" cap="none" dirty="0">
                <a:solidFill>
                  <a:srgbClr val="000000"/>
                </a:solidFill>
                <a:latin typeface="Arial"/>
                <a:ea typeface="Arial"/>
                <a:cs typeface="Arial"/>
                <a:sym typeface="Arial"/>
              </a:rPr>
              <a:t> (plant-eaters</a:t>
            </a:r>
            <a:r>
              <a:rPr lang="en" sz="2400" b="0" i="0" u="none" strike="noStrike" cap="none" dirty="0" smtClean="0">
                <a:solidFill>
                  <a:srgbClr val="000000"/>
                </a:solidFill>
                <a:latin typeface="Arial"/>
                <a:ea typeface="Arial"/>
                <a:cs typeface="Arial"/>
                <a:sym typeface="Arial"/>
              </a:rPr>
              <a:t>) or </a:t>
            </a:r>
            <a:r>
              <a:rPr lang="en" sz="2400" b="0" i="0" u="sng" strike="noStrike" cap="none" dirty="0" smtClean="0">
                <a:solidFill>
                  <a:srgbClr val="000000"/>
                </a:solidFill>
                <a:latin typeface="Arial"/>
                <a:ea typeface="Arial"/>
                <a:cs typeface="Arial"/>
                <a:sym typeface="Arial"/>
              </a:rPr>
              <a:t>omnivores</a:t>
            </a:r>
          </a:p>
          <a:p>
            <a:pPr marL="342900" marR="0" lvl="0" indent="-292100" algn="l" rtl="0">
              <a:spcBef>
                <a:spcPts val="640"/>
              </a:spcBef>
              <a:spcAft>
                <a:spcPts val="0"/>
              </a:spcAft>
              <a:buClr>
                <a:srgbClr val="000000"/>
              </a:buClr>
              <a:buSzPct val="100000"/>
              <a:buNone/>
            </a:pPr>
            <a:r>
              <a:rPr lang="en" sz="2400" dirty="0" smtClean="0">
                <a:solidFill>
                  <a:srgbClr val="000000"/>
                </a:solidFill>
              </a:rPr>
              <a:t>    (plant and meat-eaters)</a:t>
            </a:r>
            <a:endParaRPr lang="en" sz="2400" b="0" i="0" u="none" strike="noStrike" cap="none" dirty="0">
              <a:solidFill>
                <a:srgbClr val="000000"/>
              </a:solidFill>
              <a:latin typeface="Arial"/>
              <a:ea typeface="Arial"/>
              <a:cs typeface="Arial"/>
              <a:sym typeface="Arial"/>
            </a:endParaRPr>
          </a:p>
          <a:p>
            <a:pPr marL="0" lvl="0" indent="0" algn="l" rtl="0">
              <a:lnSpc>
                <a:spcPct val="100000"/>
              </a:lnSpc>
              <a:spcBef>
                <a:spcPts val="0"/>
              </a:spcBef>
              <a:buNone/>
            </a:pPr>
            <a:endParaRPr sz="2400" dirty="0">
              <a:solidFill>
                <a:schemeClr val="dk2"/>
              </a:solidFill>
            </a:endParaRPr>
          </a:p>
          <a:p>
            <a:pPr marL="0" lvl="0" indent="0" algn="l" rtl="0">
              <a:lnSpc>
                <a:spcPct val="100000"/>
              </a:lnSpc>
              <a:spcBef>
                <a:spcPts val="0"/>
              </a:spcBef>
              <a:buNone/>
            </a:pPr>
            <a:r>
              <a:rPr lang="en" sz="2400" dirty="0">
                <a:solidFill>
                  <a:schemeClr val="dk2"/>
                </a:solidFill>
              </a:rPr>
              <a:t> Most of the energy the primary consumer gets from the producer is used by the consumer.</a:t>
            </a:r>
          </a:p>
          <a:p>
            <a:pPr marL="0" lvl="0" indent="0" algn="l" rtl="0">
              <a:lnSpc>
                <a:spcPct val="100000"/>
              </a:lnSpc>
              <a:spcBef>
                <a:spcPts val="0"/>
              </a:spcBef>
              <a:buNone/>
            </a:pPr>
            <a:endParaRPr sz="2400" dirty="0">
              <a:solidFill>
                <a:schemeClr val="dk2"/>
              </a:solidFill>
            </a:endParaRPr>
          </a:p>
          <a:p>
            <a:pPr marL="0" lvl="0" indent="0" algn="l" rtl="0">
              <a:lnSpc>
                <a:spcPct val="100000"/>
              </a:lnSpc>
              <a:spcBef>
                <a:spcPts val="0"/>
              </a:spcBef>
              <a:buNone/>
            </a:pPr>
            <a:r>
              <a:rPr lang="en" sz="2400" dirty="0">
                <a:solidFill>
                  <a:schemeClr val="dk2"/>
                </a:solidFill>
              </a:rPr>
              <a:t>Some of the energy moves into the atmosphere as heat.</a:t>
            </a:r>
          </a:p>
          <a:p>
            <a:pPr marL="0" lvl="0" indent="0" algn="l" rtl="0">
              <a:lnSpc>
                <a:spcPct val="100000"/>
              </a:lnSpc>
              <a:spcBef>
                <a:spcPts val="0"/>
              </a:spcBef>
              <a:buNone/>
            </a:pPr>
            <a:endParaRPr sz="2400" dirty="0">
              <a:solidFill>
                <a:schemeClr val="dk2"/>
              </a:solidFill>
            </a:endParaRPr>
          </a:p>
          <a:p>
            <a:pPr marL="0" marR="0" lvl="0" indent="0" algn="l" rtl="0">
              <a:spcBef>
                <a:spcPts val="640"/>
              </a:spcBef>
              <a:spcAft>
                <a:spcPts val="0"/>
              </a:spcAft>
              <a:buNone/>
            </a:pPr>
            <a:endParaRPr sz="2400" dirty="0">
              <a:solidFill>
                <a:schemeClr val="dk1"/>
              </a:solidFill>
            </a:endParaRPr>
          </a:p>
        </p:txBody>
      </p:sp>
      <p:pic>
        <p:nvPicPr>
          <p:cNvPr id="499" name="Shape 499" descr="21"/>
          <p:cNvPicPr preferRelativeResize="0">
            <a:picLocks noGrp="1"/>
          </p:cNvPicPr>
          <p:nvPr>
            <p:ph type="body" idx="1"/>
          </p:nvPr>
        </p:nvPicPr>
        <p:blipFill rotWithShape="1">
          <a:blip r:embed="rId3">
            <a:alphaModFix/>
          </a:blip>
          <a:srcRect/>
          <a:stretch/>
        </p:blipFill>
        <p:spPr>
          <a:xfrm>
            <a:off x="6627359" y="764230"/>
            <a:ext cx="2175000" cy="1493400"/>
          </a:xfrm>
          <a:prstGeom prst="rect">
            <a:avLst/>
          </a:prstGeom>
          <a:noFill/>
          <a:ln>
            <a:noFill/>
          </a:ln>
        </p:spPr>
      </p:pic>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ctrTitle"/>
          </p:nvPr>
        </p:nvSpPr>
        <p:spPr>
          <a:xfrm>
            <a:off x="685800" y="228600"/>
            <a:ext cx="7924800" cy="4000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0" i="0" u="none" strike="noStrike" cap="none">
                <a:solidFill>
                  <a:schemeClr val="dk2"/>
                </a:solidFill>
                <a:latin typeface="Arial"/>
                <a:ea typeface="Arial"/>
                <a:cs typeface="Arial"/>
                <a:sym typeface="Arial"/>
              </a:rPr>
              <a:t>Some energy in the primary consumer is not lost to the atmosphere or used by the consumer itself.</a:t>
            </a:r>
            <a:br>
              <a:rPr lang="en" sz="4400" b="0" i="0" u="none" strike="noStrike" cap="none">
                <a:solidFill>
                  <a:schemeClr val="dk2"/>
                </a:solidFill>
                <a:latin typeface="Arial"/>
                <a:ea typeface="Arial"/>
                <a:cs typeface="Arial"/>
                <a:sym typeface="Arial"/>
              </a:rPr>
            </a:br>
            <a:r>
              <a:rPr lang="en" sz="4400" b="0" i="0" u="none" strike="noStrike" cap="none">
                <a:solidFill>
                  <a:schemeClr val="dk2"/>
                </a:solidFill>
                <a:latin typeface="Arial"/>
                <a:ea typeface="Arial"/>
                <a:cs typeface="Arial"/>
                <a:sym typeface="Arial"/>
              </a:rPr>
              <a:t/>
            </a:r>
            <a:br>
              <a:rPr lang="en" sz="4400" b="0" i="0" u="none" strike="noStrike" cap="none">
                <a:solidFill>
                  <a:schemeClr val="dk2"/>
                </a:solidFill>
                <a:latin typeface="Arial"/>
                <a:ea typeface="Arial"/>
                <a:cs typeface="Arial"/>
                <a:sym typeface="Arial"/>
              </a:rPr>
            </a:br>
            <a:r>
              <a:rPr lang="en" sz="4400" b="0" i="0" u="none" strike="noStrike" cap="none">
                <a:solidFill>
                  <a:schemeClr val="dk2"/>
                </a:solidFill>
                <a:latin typeface="Arial"/>
                <a:ea typeface="Arial"/>
                <a:cs typeface="Arial"/>
                <a:sym typeface="Arial"/>
              </a:rPr>
              <a:t>This energy is available for another consumer.</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chemeClr val="dk2"/>
                </a:solidFill>
                <a:latin typeface="Arial"/>
                <a:ea typeface="Arial"/>
                <a:cs typeface="Arial"/>
                <a:sym typeface="Arial"/>
              </a:rPr>
              <a:t>A consumer that eats another consumer for energy:</a:t>
            </a:r>
          </a:p>
        </p:txBody>
      </p:sp>
      <p:sp>
        <p:nvSpPr>
          <p:cNvPr id="510" name="Shape 510"/>
          <p:cNvSpPr txBox="1">
            <a:spLocks noGrp="1"/>
          </p:cNvSpPr>
          <p:nvPr>
            <p:ph type="body" idx="2"/>
          </p:nvPr>
        </p:nvSpPr>
        <p:spPr>
          <a:xfrm>
            <a:off x="4648200" y="1200150"/>
            <a:ext cx="4038600" cy="3394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Is called a </a:t>
            </a:r>
            <a:r>
              <a:rPr lang="en" sz="2800" b="0" i="0" u="sng" strike="noStrike" cap="none" dirty="0">
                <a:solidFill>
                  <a:srgbClr val="0070C0"/>
                </a:solidFill>
                <a:latin typeface="Arial"/>
                <a:ea typeface="Arial"/>
                <a:cs typeface="Arial"/>
                <a:sym typeface="Arial"/>
              </a:rPr>
              <a:t>secondary</a:t>
            </a:r>
            <a:r>
              <a:rPr lang="en" sz="2800" b="0" i="0" u="none" strike="noStrike" cap="none" dirty="0">
                <a:solidFill>
                  <a:srgbClr val="0070C0"/>
                </a:solidFill>
                <a:latin typeface="Arial"/>
                <a:ea typeface="Arial"/>
                <a:cs typeface="Arial"/>
                <a:sym typeface="Arial"/>
              </a:rPr>
              <a:t> or </a:t>
            </a:r>
            <a:r>
              <a:rPr lang="en" sz="2800" b="0" i="0" u="sng" strike="noStrike" cap="none" dirty="0">
                <a:solidFill>
                  <a:srgbClr val="0070C0"/>
                </a:solidFill>
                <a:latin typeface="Arial"/>
                <a:ea typeface="Arial"/>
                <a:cs typeface="Arial"/>
                <a:sym typeface="Arial"/>
              </a:rPr>
              <a:t>second order consumer</a:t>
            </a: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carnivore</a:t>
            </a:r>
            <a:r>
              <a:rPr lang="en" sz="2800" b="0" i="0" u="none" strike="noStrike" cap="none" dirty="0">
                <a:solidFill>
                  <a:srgbClr val="0070C0"/>
                </a:solidFill>
                <a:latin typeface="Arial"/>
                <a:ea typeface="Arial"/>
                <a:cs typeface="Arial"/>
                <a:sym typeface="Arial"/>
              </a:rPr>
              <a:t>  or a </a:t>
            </a:r>
            <a:r>
              <a:rPr lang="en" sz="2800" u="sng" dirty="0" smtClean="0">
                <a:solidFill>
                  <a:srgbClr val="0070C0"/>
                </a:solidFill>
              </a:rPr>
              <a:t>omn</a:t>
            </a:r>
            <a:r>
              <a:rPr lang="en" sz="2800" b="0" i="0" u="sng" strike="noStrike" cap="none" dirty="0" smtClean="0">
                <a:solidFill>
                  <a:srgbClr val="0070C0"/>
                </a:solidFill>
                <a:latin typeface="Arial"/>
                <a:ea typeface="Arial"/>
                <a:cs typeface="Arial"/>
                <a:sym typeface="Arial"/>
              </a:rPr>
              <a:t>ivore</a:t>
            </a:r>
            <a:r>
              <a:rPr lang="en" sz="2800" b="0" i="0" u="none" strike="noStrike" cap="none" dirty="0" smtClean="0">
                <a:solidFill>
                  <a:srgbClr val="0070C0"/>
                </a:solidFill>
                <a:latin typeface="Arial"/>
                <a:ea typeface="Arial"/>
                <a:cs typeface="Arial"/>
                <a:sym typeface="Arial"/>
              </a:rPr>
              <a:t> </a:t>
            </a:r>
            <a:endParaRPr lang="en" sz="2800" b="0" i="0" u="none" strike="noStrike" cap="none" dirty="0">
              <a:solidFill>
                <a:srgbClr val="0070C0"/>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predator</a:t>
            </a: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scavenger</a:t>
            </a: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pic>
        <p:nvPicPr>
          <p:cNvPr id="511" name="Shape 511" descr="lion_1"/>
          <p:cNvPicPr preferRelativeResize="0">
            <a:picLocks noGrp="1"/>
          </p:cNvPicPr>
          <p:nvPr>
            <p:ph type="body" idx="1"/>
          </p:nvPr>
        </p:nvPicPr>
        <p:blipFill rotWithShape="1">
          <a:blip r:embed="rId3">
            <a:alphaModFix/>
          </a:blip>
          <a:srcRect/>
          <a:stretch/>
        </p:blipFill>
        <p:spPr>
          <a:xfrm>
            <a:off x="457200" y="1391841"/>
            <a:ext cx="3029100" cy="3009900"/>
          </a:xfrm>
          <a:prstGeom prst="rect">
            <a:avLst/>
          </a:prstGeom>
          <a:noFill/>
          <a:ln>
            <a:noFill/>
          </a:ln>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59225" y="320700"/>
            <a:ext cx="8455500" cy="2786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000" b="0" i="0" u="none" strike="noStrike" cap="none">
                <a:solidFill>
                  <a:srgbClr val="F3F3F3"/>
                </a:solidFill>
                <a:latin typeface="Arial"/>
                <a:ea typeface="Arial"/>
                <a:cs typeface="Arial"/>
                <a:sym typeface="Arial"/>
              </a:rPr>
              <a:t>Most of the energy the secondary consumer gets from the primary consumer is used by the secondary consumer.</a:t>
            </a:r>
          </a:p>
          <a:p>
            <a:pPr marL="0" marR="0" lvl="0" indent="0" algn="ctr" rtl="0">
              <a:spcBef>
                <a:spcPts val="0"/>
              </a:spcBef>
              <a:spcAft>
                <a:spcPts val="0"/>
              </a:spcAft>
              <a:buSzPct val="25000"/>
              <a:buNone/>
            </a:pPr>
            <a:endParaRPr sz="2400" b="0">
              <a:latin typeface="Arial"/>
              <a:ea typeface="Arial"/>
              <a:cs typeface="Arial"/>
              <a:sym typeface="Arial"/>
            </a:endParaRPr>
          </a:p>
          <a:p>
            <a:pPr lvl="0" rtl="0">
              <a:spcBef>
                <a:spcPts val="0"/>
              </a:spcBef>
              <a:buClr>
                <a:schemeClr val="dk2"/>
              </a:buClr>
              <a:buSzPct val="25000"/>
              <a:buFont typeface="Arial"/>
              <a:buNone/>
            </a:pPr>
            <a:r>
              <a:rPr lang="en" sz="3000" b="0">
                <a:solidFill>
                  <a:srgbClr val="EFEFEF"/>
                </a:solidFill>
                <a:latin typeface="Arial"/>
                <a:ea typeface="Arial"/>
                <a:cs typeface="Arial"/>
                <a:sym typeface="Arial"/>
              </a:rPr>
              <a:t>Some of the energy is lost as heat, but some energy is stored and can passed on to another consumer.</a:t>
            </a:r>
          </a:p>
        </p:txBody>
      </p:sp>
      <p:pic>
        <p:nvPicPr>
          <p:cNvPr id="517" name="Shape 517" descr="as3270tn"/>
          <p:cNvPicPr preferRelativeResize="0"/>
          <p:nvPr/>
        </p:nvPicPr>
        <p:blipFill rotWithShape="1">
          <a:blip r:embed="rId3">
            <a:alphaModFix/>
          </a:blip>
          <a:srcRect/>
          <a:stretch/>
        </p:blipFill>
        <p:spPr>
          <a:xfrm>
            <a:off x="4114800" y="3257550"/>
            <a:ext cx="762000" cy="1078500"/>
          </a:xfrm>
          <a:prstGeom prst="rect">
            <a:avLst/>
          </a:prstGeom>
          <a:noFill/>
          <a:ln>
            <a:noFill/>
          </a:ln>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183356"/>
            <a:ext cx="8385300" cy="107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rgbClr val="000066"/>
                </a:solidFill>
                <a:latin typeface="Arial"/>
                <a:ea typeface="Arial"/>
                <a:cs typeface="Arial"/>
                <a:sym typeface="Arial"/>
              </a:rPr>
              <a:t>A consumer that eats a consumer that already ate a consumer:</a:t>
            </a:r>
          </a:p>
        </p:txBody>
      </p:sp>
      <p:sp>
        <p:nvSpPr>
          <p:cNvPr id="523" name="Shape 523"/>
          <p:cNvSpPr txBox="1">
            <a:spLocks noGrp="1"/>
          </p:cNvSpPr>
          <p:nvPr>
            <p:ph type="body" idx="1"/>
          </p:nvPr>
        </p:nvSpPr>
        <p:spPr>
          <a:xfrm>
            <a:off x="457200" y="1714500"/>
            <a:ext cx="4038600" cy="2880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Is called a </a:t>
            </a:r>
            <a:r>
              <a:rPr lang="en" sz="2800" b="0" i="0" u="sng" strike="noStrike" cap="none" dirty="0">
                <a:solidFill>
                  <a:srgbClr val="0070C0"/>
                </a:solidFill>
                <a:latin typeface="Arial"/>
                <a:ea typeface="Arial"/>
                <a:cs typeface="Arial"/>
                <a:sym typeface="Arial"/>
              </a:rPr>
              <a:t>third order</a:t>
            </a:r>
            <a:r>
              <a:rPr lang="en" sz="2800" b="0" i="0" u="none" strike="noStrike" cap="none" dirty="0">
                <a:solidFill>
                  <a:srgbClr val="0070C0"/>
                </a:solidFill>
                <a:latin typeface="Arial"/>
                <a:ea typeface="Arial"/>
                <a:cs typeface="Arial"/>
                <a:sym typeface="Arial"/>
              </a:rPr>
              <a:t> or </a:t>
            </a:r>
            <a:r>
              <a:rPr lang="en" sz="2800" b="0" i="0" u="sng" strike="noStrike" cap="none" dirty="0">
                <a:solidFill>
                  <a:srgbClr val="0070C0"/>
                </a:solidFill>
                <a:latin typeface="Arial"/>
                <a:ea typeface="Arial"/>
                <a:cs typeface="Arial"/>
                <a:sym typeface="Arial"/>
              </a:rPr>
              <a:t>tertiary consumer</a:t>
            </a: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carnivore</a:t>
            </a:r>
            <a:r>
              <a:rPr lang="en" sz="2800" b="0" i="0" u="none" strike="noStrike" cap="none" dirty="0">
                <a:solidFill>
                  <a:srgbClr val="0070C0"/>
                </a:solidFill>
                <a:latin typeface="Arial"/>
                <a:ea typeface="Arial"/>
                <a:cs typeface="Arial"/>
                <a:sym typeface="Arial"/>
              </a:rPr>
              <a:t>  or a </a:t>
            </a:r>
            <a:r>
              <a:rPr lang="en" sz="2800" u="sng" dirty="0" smtClean="0">
                <a:solidFill>
                  <a:srgbClr val="0070C0"/>
                </a:solidFill>
              </a:rPr>
              <a:t>omn</a:t>
            </a:r>
            <a:r>
              <a:rPr lang="en" sz="2800" b="0" i="0" u="sng" strike="noStrike" cap="none" dirty="0" smtClean="0">
                <a:solidFill>
                  <a:srgbClr val="0070C0"/>
                </a:solidFill>
                <a:latin typeface="Arial"/>
                <a:ea typeface="Arial"/>
                <a:cs typeface="Arial"/>
                <a:sym typeface="Arial"/>
              </a:rPr>
              <a:t>ivore</a:t>
            </a:r>
            <a:r>
              <a:rPr lang="en" sz="2800" b="0" i="0" u="none" strike="noStrike" cap="none" dirty="0" smtClean="0">
                <a:solidFill>
                  <a:srgbClr val="0070C0"/>
                </a:solidFill>
                <a:latin typeface="Arial"/>
                <a:ea typeface="Arial"/>
                <a:cs typeface="Arial"/>
                <a:sym typeface="Arial"/>
              </a:rPr>
              <a:t> </a:t>
            </a:r>
            <a:endParaRPr lang="en" sz="2800" b="0" i="0" u="none" strike="noStrike" cap="none" dirty="0">
              <a:solidFill>
                <a:srgbClr val="0070C0"/>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predator</a:t>
            </a: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May be a </a:t>
            </a:r>
            <a:r>
              <a:rPr lang="en" sz="2800" b="0" i="0" u="sng" strike="noStrike" cap="none" dirty="0">
                <a:solidFill>
                  <a:srgbClr val="0070C0"/>
                </a:solidFill>
                <a:latin typeface="Arial"/>
                <a:ea typeface="Arial"/>
                <a:cs typeface="Arial"/>
                <a:sym typeface="Arial"/>
              </a:rPr>
              <a:t>scavenger</a:t>
            </a:r>
          </a:p>
          <a:p>
            <a:pPr marL="342900" marR="0" lvl="0" indent="-342900" algn="l" rtl="0">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pic>
        <p:nvPicPr>
          <p:cNvPr id="524" name="Shape 524" descr="clip_bullfrog8"/>
          <p:cNvPicPr preferRelativeResize="0">
            <a:picLocks noGrp="1"/>
          </p:cNvPicPr>
          <p:nvPr>
            <p:ph type="body" idx="2"/>
          </p:nvPr>
        </p:nvPicPr>
        <p:blipFill rotWithShape="1">
          <a:blip r:embed="rId3">
            <a:alphaModFix/>
          </a:blip>
          <a:srcRect/>
          <a:stretch/>
        </p:blipFill>
        <p:spPr>
          <a:xfrm>
            <a:off x="4648200" y="1382316"/>
            <a:ext cx="3029100" cy="3029100"/>
          </a:xfrm>
          <a:prstGeom prst="rect">
            <a:avLst/>
          </a:prstGeom>
          <a:noFill/>
          <a:ln>
            <a:noFill/>
          </a:ln>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chemeClr val="dk2"/>
                </a:solidFill>
                <a:latin typeface="Arial"/>
                <a:ea typeface="Arial"/>
                <a:cs typeface="Arial"/>
                <a:sym typeface="Arial"/>
              </a:rPr>
              <a:t>Consumers that eat producers &amp; other consumers</a:t>
            </a:r>
          </a:p>
        </p:txBody>
      </p:sp>
      <p:sp>
        <p:nvSpPr>
          <p:cNvPr id="530" name="Shape 530"/>
          <p:cNvSpPr txBox="1">
            <a:spLocks noGrp="1"/>
          </p:cNvSpPr>
          <p:nvPr>
            <p:ph type="body" idx="2"/>
          </p:nvPr>
        </p:nvSpPr>
        <p:spPr>
          <a:xfrm>
            <a:off x="4800600" y="1485900"/>
            <a:ext cx="4038600" cy="3394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Are called </a:t>
            </a:r>
            <a:r>
              <a:rPr lang="en" sz="2800" b="0" i="0" u="sng" strike="noStrike" cap="none" dirty="0">
                <a:solidFill>
                  <a:srgbClr val="0070C0"/>
                </a:solidFill>
                <a:latin typeface="Arial"/>
                <a:ea typeface="Arial"/>
                <a:cs typeface="Arial"/>
                <a:sym typeface="Arial"/>
              </a:rPr>
              <a:t>omnivores</a:t>
            </a:r>
          </a:p>
          <a:p>
            <a:pPr marL="342900" marR="0" lvl="0" indent="-342900" algn="l" rtl="0">
              <a:spcBef>
                <a:spcPts val="560"/>
              </a:spcBef>
              <a:spcAft>
                <a:spcPts val="0"/>
              </a:spcAft>
              <a:buClr>
                <a:schemeClr val="dk1"/>
              </a:buClr>
              <a:buSzPct val="100000"/>
              <a:buFont typeface="Arial"/>
              <a:buChar char="•"/>
            </a:pPr>
            <a:r>
              <a:rPr lang="en" sz="2800" b="0" i="0" u="none" strike="noStrike" cap="none" dirty="0">
                <a:solidFill>
                  <a:srgbClr val="0070C0"/>
                </a:solidFill>
                <a:latin typeface="Arial"/>
                <a:ea typeface="Arial"/>
                <a:cs typeface="Arial"/>
                <a:sym typeface="Arial"/>
              </a:rPr>
              <a:t>Omnivores eat plants and animals</a:t>
            </a:r>
          </a:p>
        </p:txBody>
      </p:sp>
      <p:pic>
        <p:nvPicPr>
          <p:cNvPr id="531" name="Shape 531" descr="whale_&amp;_corn"/>
          <p:cNvPicPr preferRelativeResize="0">
            <a:picLocks noGrp="1"/>
          </p:cNvPicPr>
          <p:nvPr>
            <p:ph type="body" idx="1"/>
          </p:nvPr>
        </p:nvPicPr>
        <p:blipFill rotWithShape="1">
          <a:blip r:embed="rId3">
            <a:alphaModFix/>
          </a:blip>
          <a:srcRect/>
          <a:stretch/>
        </p:blipFill>
        <p:spPr>
          <a:xfrm>
            <a:off x="457200" y="1314450"/>
            <a:ext cx="4038600" cy="3164700"/>
          </a:xfrm>
          <a:prstGeom prst="rect">
            <a:avLst/>
          </a:prstGeom>
          <a:noFill/>
          <a:ln>
            <a:noFill/>
          </a:ln>
        </p:spPr>
      </p:pic>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05978"/>
            <a:ext cx="8229600" cy="2022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dirty="0">
                <a:solidFill>
                  <a:schemeClr val="dk2"/>
                </a:solidFill>
                <a:latin typeface="Arial"/>
                <a:ea typeface="Arial"/>
                <a:cs typeface="Arial"/>
                <a:sym typeface="Arial"/>
              </a:rPr>
              <a:t>Consumers that hunt &amp; kill other consumers are called </a:t>
            </a:r>
            <a:r>
              <a:rPr lang="en" sz="4000" b="0" i="0" u="sng" strike="noStrike" cap="none" dirty="0">
                <a:solidFill>
                  <a:schemeClr val="dk2"/>
                </a:solidFill>
                <a:latin typeface="Arial"/>
                <a:ea typeface="Arial"/>
                <a:cs typeface="Arial"/>
                <a:sym typeface="Arial"/>
              </a:rPr>
              <a:t>predators</a:t>
            </a:r>
            <a:r>
              <a:rPr lang="en" sz="4000" b="0" i="0" u="none" strike="noStrike" cap="none" dirty="0">
                <a:solidFill>
                  <a:schemeClr val="dk2"/>
                </a:solidFill>
                <a:latin typeface="Arial"/>
                <a:ea typeface="Arial"/>
                <a:cs typeface="Arial"/>
                <a:sym typeface="Arial"/>
              </a:rPr>
              <a:t>.</a:t>
            </a:r>
            <a:br>
              <a:rPr lang="en" sz="4000" b="0" i="0" u="none" strike="noStrike" cap="none" dirty="0">
                <a:solidFill>
                  <a:schemeClr val="dk2"/>
                </a:solidFill>
                <a:latin typeface="Arial"/>
                <a:ea typeface="Arial"/>
                <a:cs typeface="Arial"/>
                <a:sym typeface="Arial"/>
              </a:rPr>
            </a:br>
            <a:r>
              <a:rPr lang="en" sz="4000" b="0" i="0" u="none" strike="noStrike" cap="none" dirty="0">
                <a:solidFill>
                  <a:schemeClr val="dk2"/>
                </a:solidFill>
                <a:latin typeface="Arial"/>
                <a:ea typeface="Arial"/>
                <a:cs typeface="Arial"/>
                <a:sym typeface="Arial"/>
              </a:rPr>
              <a:t>They animals that are hunted &amp; killed are called </a:t>
            </a:r>
            <a:r>
              <a:rPr lang="en" sz="4000" b="0" i="0" u="sng" strike="noStrike" cap="none" dirty="0">
                <a:solidFill>
                  <a:schemeClr val="dk2"/>
                </a:solidFill>
                <a:latin typeface="Arial"/>
                <a:ea typeface="Arial"/>
                <a:cs typeface="Arial"/>
                <a:sym typeface="Arial"/>
              </a:rPr>
              <a:t>prey</a:t>
            </a:r>
            <a:r>
              <a:rPr lang="en" sz="4000" b="0" i="0" u="none" strike="noStrike" cap="none" dirty="0">
                <a:solidFill>
                  <a:schemeClr val="dk2"/>
                </a:solidFill>
                <a:latin typeface="Arial"/>
                <a:ea typeface="Arial"/>
                <a:cs typeface="Arial"/>
                <a:sym typeface="Arial"/>
              </a:rPr>
              <a:t>.</a:t>
            </a:r>
          </a:p>
        </p:txBody>
      </p:sp>
      <p:pic>
        <p:nvPicPr>
          <p:cNvPr id="537" name="Shape 537" descr="chsharkan2_e0"/>
          <p:cNvPicPr preferRelativeResize="0">
            <a:picLocks noGrp="1"/>
          </p:cNvPicPr>
          <p:nvPr>
            <p:ph type="body" idx="1"/>
          </p:nvPr>
        </p:nvPicPr>
        <p:blipFill rotWithShape="1">
          <a:blip r:embed="rId3">
            <a:alphaModFix/>
          </a:blip>
          <a:srcRect/>
          <a:stretch/>
        </p:blipFill>
        <p:spPr>
          <a:xfrm>
            <a:off x="3619500" y="2607468"/>
            <a:ext cx="1905000" cy="578700"/>
          </a:xfrm>
          <a:prstGeom prst="rect">
            <a:avLst/>
          </a:prstGeom>
          <a:noFill/>
          <a:ln>
            <a:noFill/>
          </a:ln>
        </p:spPr>
      </p:pic>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81000" y="2743200"/>
            <a:ext cx="8458200" cy="2000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0" i="0" u="none" strike="noStrike" cap="none">
                <a:solidFill>
                  <a:schemeClr val="dk2"/>
                </a:solidFill>
                <a:latin typeface="Arial"/>
                <a:ea typeface="Arial"/>
                <a:cs typeface="Arial"/>
                <a:sym typeface="Arial"/>
              </a:rPr>
              <a:t>Consumers that eat other consumers that have already died are called </a:t>
            </a:r>
            <a:r>
              <a:rPr lang="en" sz="4400" b="0" i="0" u="sng" strike="noStrike" cap="none">
                <a:solidFill>
                  <a:schemeClr val="dk2"/>
                </a:solidFill>
                <a:latin typeface="Arial"/>
                <a:ea typeface="Arial"/>
                <a:cs typeface="Arial"/>
                <a:sym typeface="Arial"/>
              </a:rPr>
              <a:t>scavengers.</a:t>
            </a:r>
          </a:p>
        </p:txBody>
      </p:sp>
      <p:pic>
        <p:nvPicPr>
          <p:cNvPr id="543" name="Shape 543" descr="vulture3"/>
          <p:cNvPicPr preferRelativeResize="0">
            <a:picLocks noGrp="1"/>
          </p:cNvPicPr>
          <p:nvPr>
            <p:ph type="body" idx="1"/>
          </p:nvPr>
        </p:nvPicPr>
        <p:blipFill rotWithShape="1">
          <a:blip r:embed="rId3">
            <a:alphaModFix/>
          </a:blip>
          <a:srcRect/>
          <a:stretch/>
        </p:blipFill>
        <p:spPr>
          <a:xfrm>
            <a:off x="3581400" y="685800"/>
            <a:ext cx="1493100" cy="1493100"/>
          </a:xfrm>
          <a:prstGeom prst="rect">
            <a:avLst/>
          </a:prstGeom>
          <a:noFill/>
          <a:ln>
            <a:noFill/>
          </a:ln>
        </p:spPr>
      </p:pic>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ctrTitle"/>
          </p:nvPr>
        </p:nvSpPr>
        <p:spPr>
          <a:xfrm>
            <a:off x="533400" y="342900"/>
            <a:ext cx="7924800" cy="2359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chemeClr val="dk2"/>
                </a:solidFill>
                <a:latin typeface="Arial"/>
                <a:ea typeface="Arial"/>
                <a:cs typeface="Arial"/>
                <a:sym typeface="Arial"/>
              </a:rPr>
              <a:t>The transfer of energy from sun to producer to primary consumer to secondary consumer to tertiary consumer can be shown in a </a:t>
            </a:r>
            <a:r>
              <a:rPr lang="en" sz="4000" b="1" i="0" u="sng" strike="noStrike" cap="none">
                <a:solidFill>
                  <a:schemeClr val="dk2"/>
                </a:solidFill>
                <a:latin typeface="Arial"/>
                <a:ea typeface="Arial"/>
                <a:cs typeface="Arial"/>
                <a:sym typeface="Arial"/>
              </a:rPr>
              <a:t>FOOD CHAIN</a:t>
            </a:r>
            <a:r>
              <a:rPr lang="en" sz="4000" b="0" i="0" u="none" strike="noStrike" cap="none">
                <a:solidFill>
                  <a:schemeClr val="dk2"/>
                </a:solidFill>
                <a:latin typeface="Arial"/>
                <a:ea typeface="Arial"/>
                <a:cs typeface="Arial"/>
                <a:sym typeface="Arial"/>
              </a:rPr>
              <a:t>.</a:t>
            </a:r>
          </a:p>
        </p:txBody>
      </p:sp>
      <p:pic>
        <p:nvPicPr>
          <p:cNvPr id="549" name="Shape 549" descr="MCj02321720000[1]"/>
          <p:cNvPicPr preferRelativeResize="0"/>
          <p:nvPr/>
        </p:nvPicPr>
        <p:blipFill rotWithShape="1">
          <a:blip r:embed="rId3">
            <a:alphaModFix/>
          </a:blip>
          <a:srcRect/>
          <a:stretch/>
        </p:blipFill>
        <p:spPr>
          <a:xfrm>
            <a:off x="228600" y="2000250"/>
            <a:ext cx="1257300" cy="1256100"/>
          </a:xfrm>
          <a:prstGeom prst="rect">
            <a:avLst/>
          </a:prstGeom>
          <a:noFill/>
          <a:ln>
            <a:noFill/>
          </a:ln>
        </p:spPr>
      </p:pic>
      <p:pic>
        <p:nvPicPr>
          <p:cNvPr id="550" name="Shape 550" descr="MCj01932840000[1]"/>
          <p:cNvPicPr preferRelativeResize="0"/>
          <p:nvPr/>
        </p:nvPicPr>
        <p:blipFill rotWithShape="1">
          <a:blip r:embed="rId4">
            <a:alphaModFix/>
          </a:blip>
          <a:srcRect/>
          <a:stretch/>
        </p:blipFill>
        <p:spPr>
          <a:xfrm>
            <a:off x="457200" y="3657600"/>
            <a:ext cx="2106600" cy="1233600"/>
          </a:xfrm>
          <a:prstGeom prst="rect">
            <a:avLst/>
          </a:prstGeom>
          <a:noFill/>
          <a:ln>
            <a:noFill/>
          </a:ln>
        </p:spPr>
      </p:pic>
      <p:pic>
        <p:nvPicPr>
          <p:cNvPr id="551" name="Shape 551" descr="MCBD00059_0000[1]"/>
          <p:cNvPicPr preferRelativeResize="0"/>
          <p:nvPr/>
        </p:nvPicPr>
        <p:blipFill rotWithShape="1">
          <a:blip r:embed="rId5">
            <a:alphaModFix/>
          </a:blip>
          <a:srcRect/>
          <a:stretch/>
        </p:blipFill>
        <p:spPr>
          <a:xfrm>
            <a:off x="3505200" y="4171950"/>
            <a:ext cx="1206600" cy="614400"/>
          </a:xfrm>
          <a:prstGeom prst="rect">
            <a:avLst/>
          </a:prstGeom>
          <a:noFill/>
          <a:ln>
            <a:noFill/>
          </a:ln>
        </p:spPr>
      </p:pic>
      <p:pic>
        <p:nvPicPr>
          <p:cNvPr id="552" name="Shape 552" descr="MCAN02421_0000[1]"/>
          <p:cNvPicPr preferRelativeResize="0"/>
          <p:nvPr/>
        </p:nvPicPr>
        <p:blipFill rotWithShape="1">
          <a:blip r:embed="rId6">
            <a:alphaModFix/>
          </a:blip>
          <a:srcRect/>
          <a:stretch/>
        </p:blipFill>
        <p:spPr>
          <a:xfrm>
            <a:off x="5791200" y="3943350"/>
            <a:ext cx="1363800" cy="893100"/>
          </a:xfrm>
          <a:prstGeom prst="rect">
            <a:avLst/>
          </a:prstGeom>
          <a:noFill/>
          <a:ln>
            <a:noFill/>
          </a:ln>
        </p:spPr>
      </p:pic>
      <p:pic>
        <p:nvPicPr>
          <p:cNvPr id="553" name="Shape 553" descr="MCAN02370_0000[1]"/>
          <p:cNvPicPr preferRelativeResize="0"/>
          <p:nvPr/>
        </p:nvPicPr>
        <p:blipFill rotWithShape="1">
          <a:blip r:embed="rId7">
            <a:alphaModFix/>
          </a:blip>
          <a:srcRect/>
          <a:stretch/>
        </p:blipFill>
        <p:spPr>
          <a:xfrm>
            <a:off x="7086600" y="2571750"/>
            <a:ext cx="1676400" cy="1159500"/>
          </a:xfrm>
          <a:prstGeom prst="rect">
            <a:avLst/>
          </a:prstGeom>
          <a:noFill/>
          <a:ln>
            <a:noFill/>
          </a:ln>
        </p:spPr>
      </p:pic>
      <p:sp>
        <p:nvSpPr>
          <p:cNvPr id="554" name="Shape 554"/>
          <p:cNvSpPr/>
          <p:nvPr/>
        </p:nvSpPr>
        <p:spPr>
          <a:xfrm rot="3609389">
            <a:off x="992820" y="3224787"/>
            <a:ext cx="605265" cy="294105"/>
          </a:xfrm>
          <a:prstGeom prst="notchedRightArrow">
            <a:avLst>
              <a:gd name="adj1" fmla="val 50000"/>
              <a:gd name="adj2" fmla="val 625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5" name="Shape 555"/>
          <p:cNvSpPr/>
          <p:nvPr/>
        </p:nvSpPr>
        <p:spPr>
          <a:xfrm rot="1611496">
            <a:off x="2617892" y="4044544"/>
            <a:ext cx="707858" cy="254697"/>
          </a:xfrm>
          <a:prstGeom prst="notchedRightArrow">
            <a:avLst>
              <a:gd name="adj1" fmla="val 50000"/>
              <a:gd name="adj2" fmla="val 625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6" name="Shape 556"/>
          <p:cNvSpPr/>
          <p:nvPr/>
        </p:nvSpPr>
        <p:spPr>
          <a:xfrm rot="-292130">
            <a:off x="4801605" y="4399885"/>
            <a:ext cx="759942" cy="229957"/>
          </a:xfrm>
          <a:prstGeom prst="notchedRightArrow">
            <a:avLst>
              <a:gd name="adj1" fmla="val 50000"/>
              <a:gd name="adj2" fmla="val 625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7" name="Shape 557"/>
          <p:cNvSpPr/>
          <p:nvPr/>
        </p:nvSpPr>
        <p:spPr>
          <a:xfrm rot="-2088226">
            <a:off x="7203341" y="3924372"/>
            <a:ext cx="680662" cy="266406"/>
          </a:xfrm>
          <a:prstGeom prst="notchedRightArrow">
            <a:avLst>
              <a:gd name="adj1" fmla="val 50000"/>
              <a:gd name="adj2" fmla="val 625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dirty="0">
                <a:solidFill>
                  <a:schemeClr val="dk2"/>
                </a:solidFill>
              </a:rPr>
              <a:t>Animals </a:t>
            </a:r>
            <a:r>
              <a:rPr lang="en" sz="1800" dirty="0">
                <a:solidFill>
                  <a:srgbClr val="00B0F0"/>
                </a:solidFill>
              </a:rPr>
              <a:t>and PLANTS </a:t>
            </a:r>
            <a:r>
              <a:rPr lang="en" sz="1800" dirty="0">
                <a:solidFill>
                  <a:schemeClr val="dk2"/>
                </a:solidFill>
              </a:rPr>
              <a:t>have a great variety of body plans and internal structures that contribute to their being able to make or find food and reproduce. </a:t>
            </a:r>
          </a:p>
        </p:txBody>
      </p:sp>
      <p:sp>
        <p:nvSpPr>
          <p:cNvPr id="122" name="Shape 12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a:t>When fertilization happens, the ovules in the flower will turn into seeds. The flower then will either</a:t>
            </a:r>
          </a:p>
          <a:p>
            <a:pPr marL="457200" lvl="0" indent="-228600" rtl="0">
              <a:spcBef>
                <a:spcPts val="0"/>
              </a:spcBef>
              <a:buAutoNum type="arabicParenR"/>
            </a:pPr>
            <a:r>
              <a:rPr lang="en"/>
              <a:t>Turn into a fruit where the ovary meets the stem. The fruit that surrounds the seeds smells sweet, which attracts consumers. This fruit will eventually be eaten by a consumer which will deposit the seeds in it’s excrement at a location far away from the original plant.</a:t>
            </a:r>
          </a:p>
          <a:p>
            <a:pPr lvl="0">
              <a:spcBef>
                <a:spcPts val="0"/>
              </a:spcBef>
              <a:buNone/>
            </a:pPr>
            <a:r>
              <a:rPr lang="en" sz="2400"/>
              <a:t>Why?</a:t>
            </a:r>
            <a:r>
              <a:rPr lang="en"/>
              <a:t> Because plants need to reproduce, but do not want to compete for resources such as light or water with offspring. By housing the seeds in something consumers need to eat for energy (like an apple), the plant can make sure the next generation of plant will survive without competing with the primary plant.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ctrTitle"/>
          </p:nvPr>
        </p:nvSpPr>
        <p:spPr>
          <a:xfrm>
            <a:off x="344250" y="1403850"/>
            <a:ext cx="8455500" cy="2146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0" i="0" u="none" strike="noStrike" cap="none">
                <a:solidFill>
                  <a:schemeClr val="dk2"/>
                </a:solidFill>
                <a:latin typeface="Arial"/>
                <a:ea typeface="Arial"/>
                <a:cs typeface="Arial"/>
                <a:sym typeface="Arial"/>
              </a:rPr>
              <a:t>Another way of showing the transfer of energy in an ecosystem is the</a:t>
            </a:r>
            <a:br>
              <a:rPr lang="en" sz="4000" b="0" i="0" u="none" strike="noStrike" cap="none">
                <a:solidFill>
                  <a:schemeClr val="dk2"/>
                </a:solidFill>
                <a:latin typeface="Arial"/>
                <a:ea typeface="Arial"/>
                <a:cs typeface="Arial"/>
                <a:sym typeface="Arial"/>
              </a:rPr>
            </a:br>
            <a:r>
              <a:rPr lang="en" sz="4000" b="1" i="0" u="sng" strike="noStrike" cap="none">
                <a:solidFill>
                  <a:schemeClr val="dk2"/>
                </a:solidFill>
                <a:latin typeface="Arial"/>
                <a:ea typeface="Arial"/>
                <a:cs typeface="Arial"/>
                <a:sym typeface="Arial"/>
              </a:rPr>
              <a:t>ENERGY PYRAMID</a:t>
            </a:r>
            <a:r>
              <a:rPr lang="en" sz="4000" b="0" i="0" u="none" strike="noStrike" cap="none">
                <a:solidFill>
                  <a:schemeClr val="dk2"/>
                </a:solidFill>
                <a:latin typeface="Arial"/>
                <a:ea typeface="Arial"/>
                <a:cs typeface="Arial"/>
                <a:sym typeface="Arial"/>
              </a:rPr>
              <a:t>.</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0" i="0" u="none" strike="noStrike" cap="none" dirty="0">
                <a:solidFill>
                  <a:schemeClr val="dk2"/>
                </a:solidFill>
                <a:latin typeface="Arial"/>
                <a:ea typeface="Arial"/>
                <a:cs typeface="Arial"/>
                <a:sym typeface="Arial"/>
              </a:rPr>
              <a:t>Energy pyramids show </a:t>
            </a:r>
          </a:p>
        </p:txBody>
      </p:sp>
      <p:sp>
        <p:nvSpPr>
          <p:cNvPr id="568" name="Shape 568"/>
          <p:cNvSpPr txBox="1">
            <a:spLocks noGrp="1"/>
          </p:cNvSpPr>
          <p:nvPr>
            <p:ph type="body" idx="2"/>
          </p:nvPr>
        </p:nvSpPr>
        <p:spPr>
          <a:xfrm>
            <a:off x="4595648" y="1000452"/>
            <a:ext cx="4038600" cy="41430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 sz="2400" b="0" i="0" u="none" strike="noStrike" cap="none" dirty="0">
                <a:solidFill>
                  <a:srgbClr val="002060"/>
                </a:solidFill>
                <a:latin typeface="Arial"/>
                <a:ea typeface="Arial"/>
                <a:cs typeface="Arial"/>
                <a:sym typeface="Arial"/>
              </a:rPr>
              <a:t>That the amount of available energy decreases down the food chain</a:t>
            </a:r>
          </a:p>
          <a:p>
            <a:pPr marL="342900" marR="0" lvl="0" indent="-342900" algn="l" rtl="0">
              <a:lnSpc>
                <a:spcPct val="90000"/>
              </a:lnSpc>
              <a:spcBef>
                <a:spcPts val="480"/>
              </a:spcBef>
              <a:spcAft>
                <a:spcPts val="0"/>
              </a:spcAft>
              <a:buClr>
                <a:schemeClr val="dk1"/>
              </a:buClr>
              <a:buSzPct val="100000"/>
              <a:buFont typeface="Arial"/>
              <a:buChar char="•"/>
            </a:pPr>
            <a:r>
              <a:rPr lang="en" sz="2400" b="0" i="0" u="none" strike="noStrike" cap="none" dirty="0">
                <a:solidFill>
                  <a:srgbClr val="002060"/>
                </a:solidFill>
                <a:latin typeface="Arial"/>
                <a:ea typeface="Arial"/>
                <a:cs typeface="Arial"/>
                <a:sym typeface="Arial"/>
              </a:rPr>
              <a:t>It takes a large number of producers to support a small number of primary consumers</a:t>
            </a:r>
          </a:p>
          <a:p>
            <a:pPr marL="342900" marR="0" lvl="0" indent="-342900" algn="l" rtl="0">
              <a:lnSpc>
                <a:spcPct val="90000"/>
              </a:lnSpc>
              <a:spcBef>
                <a:spcPts val="480"/>
              </a:spcBef>
              <a:spcAft>
                <a:spcPts val="0"/>
              </a:spcAft>
              <a:buClr>
                <a:schemeClr val="dk1"/>
              </a:buClr>
              <a:buSzPct val="100000"/>
              <a:buFont typeface="Arial"/>
              <a:buChar char="•"/>
            </a:pPr>
            <a:r>
              <a:rPr lang="en" sz="2400" b="0" i="0" u="none" strike="noStrike" cap="none" dirty="0">
                <a:solidFill>
                  <a:srgbClr val="002060"/>
                </a:solidFill>
                <a:latin typeface="Arial"/>
                <a:ea typeface="Arial"/>
                <a:cs typeface="Arial"/>
                <a:sym typeface="Arial"/>
              </a:rPr>
              <a:t>It takes a large number of primary consumers to support a small number of secondary consumers</a:t>
            </a:r>
          </a:p>
        </p:txBody>
      </p:sp>
      <p:pic>
        <p:nvPicPr>
          <p:cNvPr id="569" name="Shape 569" descr="EL_MSLS_FoodChain1"/>
          <p:cNvPicPr preferRelativeResize="0">
            <a:picLocks noGrp="1"/>
          </p:cNvPicPr>
          <p:nvPr>
            <p:ph type="body" idx="1"/>
          </p:nvPr>
        </p:nvPicPr>
        <p:blipFill rotWithShape="1">
          <a:blip r:embed="rId3">
            <a:alphaModFix/>
          </a:blip>
          <a:srcRect/>
          <a:stretch/>
        </p:blipFill>
        <p:spPr>
          <a:xfrm>
            <a:off x="762000" y="1657350"/>
            <a:ext cx="3262200" cy="2252700"/>
          </a:xfrm>
          <a:prstGeom prst="rect">
            <a:avLst/>
          </a:prstGeom>
          <a:noFill/>
          <a:ln>
            <a:noFill/>
          </a:ln>
        </p:spPr>
      </p:pic>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Shape 574" descr="energy_pyramid"/>
          <p:cNvPicPr preferRelativeResize="0"/>
          <p:nvPr/>
        </p:nvPicPr>
        <p:blipFill rotWithShape="1">
          <a:blip r:embed="rId3">
            <a:alphaModFix/>
          </a:blip>
          <a:srcRect/>
          <a:stretch/>
        </p:blipFill>
        <p:spPr>
          <a:xfrm>
            <a:off x="762000" y="107156"/>
            <a:ext cx="7543800" cy="4880400"/>
          </a:xfrm>
          <a:prstGeom prst="rect">
            <a:avLst/>
          </a:prstGeom>
          <a:noFill/>
          <a:ln>
            <a:noFill/>
          </a:ln>
        </p:spPr>
      </p:pic>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297" y="746234"/>
            <a:ext cx="7378262" cy="3539430"/>
          </a:xfrm>
          <a:prstGeom prst="rect">
            <a:avLst/>
          </a:prstGeom>
          <a:noFill/>
        </p:spPr>
        <p:txBody>
          <a:bodyPr wrap="square" rtlCol="0">
            <a:spAutoFit/>
          </a:bodyPr>
          <a:lstStyle/>
          <a:p>
            <a:pPr algn="ctr"/>
            <a:r>
              <a:rPr lang="en-US" sz="2800" dirty="0" smtClean="0"/>
              <a:t>The 10% Rule:</a:t>
            </a:r>
          </a:p>
          <a:p>
            <a:pPr algn="ctr"/>
            <a:endParaRPr lang="en-US" sz="2800" dirty="0" smtClean="0"/>
          </a:p>
          <a:p>
            <a:r>
              <a:rPr lang="en-US" sz="2800" dirty="0" smtClean="0"/>
              <a:t>Organisms will use about 90% of the energy available to them for their life processes (to live, grow, repair, reproduce) and as heat loss.  Only about 10% of their energy will be available to the organism that consumes them.</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0" i="0" u="none" strike="noStrike" cap="none">
                <a:solidFill>
                  <a:srgbClr val="000066"/>
                </a:solidFill>
                <a:latin typeface="Arial"/>
                <a:ea typeface="Arial"/>
                <a:cs typeface="Arial"/>
                <a:sym typeface="Arial"/>
              </a:rPr>
              <a:t>Food Webs:</a:t>
            </a:r>
          </a:p>
        </p:txBody>
      </p:sp>
      <p:sp>
        <p:nvSpPr>
          <p:cNvPr id="580" name="Shape 580"/>
          <p:cNvSpPr txBox="1">
            <a:spLocks noGrp="1"/>
          </p:cNvSpPr>
          <p:nvPr>
            <p:ph type="body" idx="2"/>
          </p:nvPr>
        </p:nvSpPr>
        <p:spPr>
          <a:xfrm>
            <a:off x="4648200" y="1200150"/>
            <a:ext cx="4038600" cy="3394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66"/>
              </a:buClr>
              <a:buSzPct val="100000"/>
              <a:buFont typeface="Arial"/>
              <a:buChar char="•"/>
            </a:pPr>
            <a:r>
              <a:rPr lang="en" sz="2800" b="0" i="0" u="none" strike="noStrike" cap="none">
                <a:solidFill>
                  <a:srgbClr val="000066"/>
                </a:solidFill>
                <a:latin typeface="Arial"/>
                <a:ea typeface="Arial"/>
                <a:cs typeface="Arial"/>
                <a:sym typeface="Arial"/>
              </a:rPr>
              <a:t>Are interconnected food chains</a:t>
            </a:r>
          </a:p>
          <a:p>
            <a:pPr marL="342900" marR="0" lvl="0" indent="-342900" algn="l" rtl="0">
              <a:spcBef>
                <a:spcPts val="560"/>
              </a:spcBef>
              <a:spcAft>
                <a:spcPts val="0"/>
              </a:spcAft>
              <a:buClr>
                <a:srgbClr val="000066"/>
              </a:buClr>
              <a:buSzPct val="100000"/>
              <a:buFont typeface="Arial"/>
              <a:buChar char="•"/>
            </a:pPr>
            <a:r>
              <a:rPr lang="en" sz="2800" b="0" i="0" u="none" strike="noStrike" cap="none">
                <a:solidFill>
                  <a:srgbClr val="000066"/>
                </a:solidFill>
                <a:latin typeface="Arial"/>
                <a:ea typeface="Arial"/>
                <a:cs typeface="Arial"/>
                <a:sym typeface="Arial"/>
              </a:rPr>
              <a:t>They show the feeding relationships in an ecosystem</a:t>
            </a:r>
          </a:p>
        </p:txBody>
      </p:sp>
      <p:pic>
        <p:nvPicPr>
          <p:cNvPr id="581" name="Shape 581" descr="food_web"/>
          <p:cNvPicPr preferRelativeResize="0">
            <a:picLocks noGrp="1"/>
          </p:cNvPicPr>
          <p:nvPr>
            <p:ph type="body" idx="1"/>
          </p:nvPr>
        </p:nvPicPr>
        <p:blipFill rotWithShape="1">
          <a:blip r:embed="rId3">
            <a:alphaModFix/>
          </a:blip>
          <a:srcRect/>
          <a:stretch/>
        </p:blipFill>
        <p:spPr>
          <a:xfrm>
            <a:off x="457200" y="1200150"/>
            <a:ext cx="4191000" cy="3003900"/>
          </a:xfrm>
          <a:prstGeom prst="rect">
            <a:avLst/>
          </a:prstGeom>
          <a:noFill/>
          <a:ln>
            <a:noFill/>
          </a:ln>
        </p:spPr>
      </p:pic>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Biomes</a:t>
            </a:r>
          </a:p>
        </p:txBody>
      </p:sp>
      <p:sp>
        <p:nvSpPr>
          <p:cNvPr id="587" name="Shape 587"/>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Ecosystems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endParaRPr sz="2400"/>
          </a:p>
          <a:p>
            <a:pPr lvl="0" algn="l" rtl="0">
              <a:lnSpc>
                <a:spcPct val="115000"/>
              </a:lnSpc>
              <a:spcBef>
                <a:spcPts val="0"/>
              </a:spcBef>
              <a:spcAft>
                <a:spcPts val="1600"/>
              </a:spcAft>
              <a:buClr>
                <a:schemeClr val="dk2"/>
              </a:buClr>
              <a:buSzPct val="45833"/>
              <a:buFont typeface="Arial"/>
              <a:buNone/>
            </a:pPr>
            <a:r>
              <a:rPr lang="en" sz="2400" b="0"/>
              <a:t>6.L.2. </a:t>
            </a:r>
            <a:r>
              <a:rPr lang="en" sz="2400"/>
              <a:t>Understand the</a:t>
            </a:r>
            <a:r>
              <a:rPr lang="en" sz="2400" b="0"/>
              <a:t> flow of energy through ecosystems and the </a:t>
            </a:r>
            <a:r>
              <a:rPr lang="en" sz="2400"/>
              <a:t>responses of populations to the biotic and abiotic factors in their environment.</a:t>
            </a:r>
          </a:p>
          <a:p>
            <a:pPr lvl="0">
              <a:spcBef>
                <a:spcPts val="0"/>
              </a:spcBef>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52400" y="821550"/>
            <a:ext cx="3142800" cy="857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3600" b="0" i="0" u="none" strike="noStrike" cap="none" dirty="0">
                <a:solidFill>
                  <a:schemeClr val="dk2"/>
                </a:solidFill>
                <a:latin typeface="Times New Roman"/>
                <a:ea typeface="Times New Roman"/>
                <a:cs typeface="Times New Roman"/>
                <a:sym typeface="Times New Roman"/>
              </a:rPr>
              <a:t>Major biomes:</a:t>
            </a:r>
          </a:p>
        </p:txBody>
      </p:sp>
      <p:sp>
        <p:nvSpPr>
          <p:cNvPr id="598" name="Shape 598"/>
          <p:cNvSpPr txBox="1">
            <a:spLocks noGrp="1"/>
          </p:cNvSpPr>
          <p:nvPr>
            <p:ph type="body" idx="1"/>
          </p:nvPr>
        </p:nvSpPr>
        <p:spPr>
          <a:xfrm>
            <a:off x="152400" y="1485900"/>
            <a:ext cx="4724400" cy="36576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Taiga </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Deciduous Forest</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Tropical Rainforest</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Desert</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Tundra</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Grassland</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Marine</a:t>
            </a:r>
          </a:p>
          <a:p>
            <a:pPr marL="457200" marR="0" lvl="0" indent="-457200" algn="l" rtl="0">
              <a:lnSpc>
                <a:spcPct val="90000"/>
              </a:lnSpc>
              <a:spcBef>
                <a:spcPts val="72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Freshwater</a:t>
            </a:r>
          </a:p>
        </p:txBody>
      </p:sp>
      <p:pic>
        <p:nvPicPr>
          <p:cNvPr id="599" name="Shape 599" descr="c:\Program Files\Microsoft Office\Clipart\Pub60Cor\na01470_.wmf"/>
          <p:cNvPicPr preferRelativeResize="0"/>
          <p:nvPr/>
        </p:nvPicPr>
        <p:blipFill rotWithShape="1">
          <a:blip r:embed="rId3">
            <a:alphaModFix/>
          </a:blip>
          <a:srcRect/>
          <a:stretch/>
        </p:blipFill>
        <p:spPr>
          <a:xfrm>
            <a:off x="4643437" y="1943100"/>
            <a:ext cx="4500599" cy="2076600"/>
          </a:xfrm>
          <a:prstGeom prst="rect">
            <a:avLst/>
          </a:prstGeom>
          <a:noFill/>
          <a:ln>
            <a:noFill/>
          </a:ln>
        </p:spPr>
      </p:pic>
      <p:sp>
        <p:nvSpPr>
          <p:cNvPr id="600" name="Shape 600"/>
          <p:cNvSpPr txBox="1"/>
          <p:nvPr/>
        </p:nvSpPr>
        <p:spPr>
          <a:xfrm>
            <a:off x="0" y="-391125"/>
            <a:ext cx="9144000" cy="1678800"/>
          </a:xfrm>
          <a:prstGeom prst="rect">
            <a:avLst/>
          </a:prstGeom>
          <a:noFill/>
          <a:ln>
            <a:noFill/>
          </a:ln>
        </p:spPr>
        <p:txBody>
          <a:bodyPr lIns="91425" tIns="91425" rIns="91425" bIns="91425" anchor="ctr" anchorCtr="0">
            <a:noAutofit/>
          </a:bodyPr>
          <a:lstStyle/>
          <a:p>
            <a:pPr lvl="0" rtl="0">
              <a:spcBef>
                <a:spcPts val="0"/>
              </a:spcBef>
              <a:buNone/>
            </a:pPr>
            <a:r>
              <a:rPr lang="en" sz="3000" b="1">
                <a:solidFill>
                  <a:srgbClr val="1F2E5C"/>
                </a:solidFill>
                <a:latin typeface="Times New Roman"/>
                <a:ea typeface="Times New Roman"/>
                <a:cs typeface="Times New Roman"/>
                <a:sym typeface="Times New Roman"/>
              </a:rPr>
              <a:t>Biomes are regions in the world that have their own kind of </a:t>
            </a:r>
            <a:r>
              <a:rPr lang="en" sz="3000" b="1" u="sng">
                <a:solidFill>
                  <a:srgbClr val="1F2E5C"/>
                </a:solidFill>
                <a:latin typeface="Times New Roman"/>
                <a:ea typeface="Times New Roman"/>
                <a:cs typeface="Times New Roman"/>
                <a:sym typeface="Times New Roman"/>
              </a:rPr>
              <a:t>climate</a:t>
            </a:r>
            <a:r>
              <a:rPr lang="en" sz="3000" b="1">
                <a:solidFill>
                  <a:srgbClr val="1F2E5C"/>
                </a:solidFill>
                <a:latin typeface="Times New Roman"/>
                <a:ea typeface="Times New Roman"/>
                <a:cs typeface="Times New Roman"/>
                <a:sym typeface="Times New Roman"/>
              </a:rPr>
              <a:t>, </a:t>
            </a:r>
            <a:r>
              <a:rPr lang="en" sz="3000" b="1" u="sng">
                <a:solidFill>
                  <a:srgbClr val="1F2E5C"/>
                </a:solidFill>
                <a:latin typeface="Times New Roman"/>
                <a:ea typeface="Times New Roman"/>
                <a:cs typeface="Times New Roman"/>
                <a:sym typeface="Times New Roman"/>
              </a:rPr>
              <a:t>soil</a:t>
            </a:r>
            <a:r>
              <a:rPr lang="en" sz="3000" b="1">
                <a:solidFill>
                  <a:srgbClr val="1F2E5C"/>
                </a:solidFill>
                <a:latin typeface="Times New Roman"/>
                <a:ea typeface="Times New Roman"/>
                <a:cs typeface="Times New Roman"/>
                <a:sym typeface="Times New Roman"/>
              </a:rPr>
              <a:t>, </a:t>
            </a:r>
            <a:r>
              <a:rPr lang="en" sz="3000" b="1" u="sng">
                <a:solidFill>
                  <a:srgbClr val="1F2E5C"/>
                </a:solidFill>
                <a:latin typeface="Times New Roman"/>
                <a:ea typeface="Times New Roman"/>
                <a:cs typeface="Times New Roman"/>
                <a:sym typeface="Times New Roman"/>
              </a:rPr>
              <a:t>plants</a:t>
            </a:r>
            <a:r>
              <a:rPr lang="en" sz="3000" b="1">
                <a:solidFill>
                  <a:srgbClr val="1F2E5C"/>
                </a:solidFill>
                <a:latin typeface="Times New Roman"/>
                <a:ea typeface="Times New Roman"/>
                <a:cs typeface="Times New Roman"/>
                <a:sym typeface="Times New Roman"/>
              </a:rPr>
              <a:t>, and </a:t>
            </a:r>
            <a:r>
              <a:rPr lang="en" sz="3000" b="1" u="sng">
                <a:solidFill>
                  <a:srgbClr val="1F2E5C"/>
                </a:solidFill>
                <a:latin typeface="Times New Roman"/>
                <a:ea typeface="Times New Roman"/>
                <a:cs typeface="Times New Roman"/>
                <a:sym typeface="Times New Roman"/>
              </a:rPr>
              <a:t>animals</a:t>
            </a:r>
            <a:r>
              <a:rPr lang="en" sz="3000" b="1">
                <a:solidFill>
                  <a:srgbClr val="1F2E5C"/>
                </a:solidFill>
                <a:latin typeface="Times New Roman"/>
                <a:ea typeface="Times New Roman"/>
                <a:cs typeface="Times New Roman"/>
                <a:sym typeface="Times New Roman"/>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1066800" y="628650"/>
            <a:ext cx="7772400" cy="6285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4800" b="0" i="0" u="none" strike="noStrike" cap="none">
                <a:solidFill>
                  <a:schemeClr val="dk2"/>
                </a:solidFill>
                <a:latin typeface="Times New Roman"/>
                <a:ea typeface="Times New Roman"/>
                <a:cs typeface="Times New Roman"/>
                <a:sym typeface="Times New Roman"/>
              </a:rPr>
              <a:t>Taiga: Coniferous Forest</a:t>
            </a:r>
          </a:p>
        </p:txBody>
      </p:sp>
      <p:sp>
        <p:nvSpPr>
          <p:cNvPr id="606" name="Shape 606"/>
          <p:cNvSpPr txBox="1">
            <a:spLocks noGrp="1"/>
          </p:cNvSpPr>
          <p:nvPr>
            <p:ph type="body" idx="1"/>
          </p:nvPr>
        </p:nvSpPr>
        <p:spPr>
          <a:xfrm>
            <a:off x="609600" y="1371600"/>
            <a:ext cx="8382000" cy="32907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A cool forest biome of conifers in the upper Northern Hemisphere.</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Also called the boreal forest</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The largest terrestrial biome</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Temperatures are low</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Precipitation is primarily snow</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Soil is nutrient poor and acidic</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Flora is mostly conifers</a:t>
            </a:r>
          </a:p>
          <a:p>
            <a:pPr marL="457200" marR="0" lvl="0" indent="-457200" algn="l" rtl="0">
              <a:lnSpc>
                <a:spcPct val="90000"/>
              </a:lnSpc>
              <a:spcBef>
                <a:spcPts val="480"/>
              </a:spcBef>
              <a:spcAft>
                <a:spcPts val="0"/>
              </a:spcAft>
              <a:buClr>
                <a:srgbClr val="A50021"/>
              </a:buClr>
              <a:buSzPct val="75000"/>
              <a:buFont typeface="Noto Sans Symbols"/>
              <a:buChar char="■"/>
            </a:pPr>
            <a:r>
              <a:rPr lang="en" sz="2400" b="0" i="0" u="none" strike="noStrike" cap="none" dirty="0">
                <a:solidFill>
                  <a:srgbClr val="002060"/>
                </a:solidFill>
                <a:latin typeface="Times New Roman"/>
                <a:ea typeface="Times New Roman"/>
                <a:cs typeface="Times New Roman"/>
                <a:sym typeface="Times New Roman"/>
              </a:rPr>
              <a:t>Animals include woodpeckers, hawks, moose, bear and lynx.</a:t>
            </a:r>
          </a:p>
          <a:p>
            <a:pPr marL="457200" marR="0" lvl="0" indent="-457200" algn="l" rtl="0">
              <a:lnSpc>
                <a:spcPct val="100000"/>
              </a:lnSpc>
              <a:spcBef>
                <a:spcPts val="960"/>
              </a:spcBef>
              <a:spcAft>
                <a:spcPts val="0"/>
              </a:spcAft>
              <a:buClr>
                <a:srgbClr val="A50021"/>
              </a:buClr>
              <a:buSzPct val="25000"/>
              <a:buFont typeface="Noto Sans Symbols"/>
              <a:buNone/>
            </a:pPr>
            <a:endParaRPr sz="4800" b="0" i="0" u="none" strike="noStrike" cap="none" dirty="0">
              <a:solidFill>
                <a:schemeClr val="dk1"/>
              </a:solidFill>
              <a:latin typeface="Times New Roman"/>
              <a:ea typeface="Times New Roman"/>
              <a:cs typeface="Times New Roman"/>
              <a:sym typeface="Times New Roman"/>
            </a:endParaRPr>
          </a:p>
          <a:p>
            <a:pPr marL="457200" marR="0" lvl="0" indent="-457200" algn="l" rtl="0">
              <a:spcBef>
                <a:spcPts val="960"/>
              </a:spcBef>
              <a:spcAft>
                <a:spcPts val="0"/>
              </a:spcAft>
              <a:buClr>
                <a:srgbClr val="A50021"/>
              </a:buClr>
              <a:buSzPct val="75000"/>
              <a:buFont typeface="Noto Sans Symbols"/>
              <a:buNone/>
            </a:pPr>
            <a:endParaRPr sz="4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6000" b="0" i="0" u="none" strike="noStrike" cap="none">
                <a:solidFill>
                  <a:schemeClr val="dk2"/>
                </a:solidFill>
                <a:latin typeface="Times New Roman"/>
                <a:ea typeface="Times New Roman"/>
                <a:cs typeface="Times New Roman"/>
                <a:sym typeface="Times New Roman"/>
              </a:rPr>
              <a:t>Animals of the Taiga</a:t>
            </a:r>
          </a:p>
        </p:txBody>
      </p:sp>
      <p:sp>
        <p:nvSpPr>
          <p:cNvPr id="612" name="Shape 612"/>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A50021"/>
              </a:buClr>
              <a:buSzPct val="75000"/>
              <a:buFont typeface="Noto Sans Symbols"/>
              <a:buChar char="■"/>
            </a:pPr>
            <a:r>
              <a:rPr lang="en" sz="3600" b="0" i="0" u="none" strike="noStrike" cap="none">
                <a:solidFill>
                  <a:srgbClr val="1F2E5C"/>
                </a:solidFill>
                <a:latin typeface="Times New Roman"/>
                <a:ea typeface="Times New Roman"/>
                <a:cs typeface="Times New Roman"/>
                <a:sym typeface="Times New Roman"/>
              </a:rPr>
              <a:t>Rodents, snowshoe hares, lynx, sables, ermine, caribou, bears, wolves, birds in summer</a:t>
            </a:r>
          </a:p>
        </p:txBody>
      </p:sp>
      <p:pic>
        <p:nvPicPr>
          <p:cNvPr id="613" name="Shape 613" descr="C:\Program Files\Microsoft Office\Clipart\standard\stddir1\AN02163_.wmf"/>
          <p:cNvPicPr preferRelativeResize="0"/>
          <p:nvPr/>
        </p:nvPicPr>
        <p:blipFill rotWithShape="1">
          <a:blip r:embed="rId3">
            <a:alphaModFix/>
          </a:blip>
          <a:srcRect/>
          <a:stretch/>
        </p:blipFill>
        <p:spPr>
          <a:xfrm>
            <a:off x="1524000" y="3287315"/>
            <a:ext cx="3276600" cy="1376400"/>
          </a:xfrm>
          <a:prstGeom prst="rect">
            <a:avLst/>
          </a:prstGeom>
          <a:noFill/>
          <a:ln>
            <a:noFill/>
          </a:ln>
        </p:spPr>
      </p:pic>
      <p:pic>
        <p:nvPicPr>
          <p:cNvPr id="614" name="Shape 614" descr="C:\Program Files\Microsoft Office\Clipart\standard\stddir2\BD07345_.WMF"/>
          <p:cNvPicPr preferRelativeResize="0"/>
          <p:nvPr/>
        </p:nvPicPr>
        <p:blipFill rotWithShape="1">
          <a:blip r:embed="rId4">
            <a:alphaModFix/>
          </a:blip>
          <a:srcRect/>
          <a:stretch/>
        </p:blipFill>
        <p:spPr>
          <a:xfrm>
            <a:off x="6400800" y="2286000"/>
            <a:ext cx="2224200" cy="264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Animals and </a:t>
            </a:r>
            <a:r>
              <a:rPr lang="en" sz="1800">
                <a:solidFill>
                  <a:srgbClr val="6AA84F"/>
                </a:solidFill>
              </a:rPr>
              <a:t>PLANTS</a:t>
            </a:r>
            <a:r>
              <a:rPr lang="en" sz="1800">
                <a:solidFill>
                  <a:schemeClr val="dk2"/>
                </a:solidFill>
              </a:rPr>
              <a:t> have a great variety of body plans and internal structures that contribute to their being able to make or find food and reproduce. </a:t>
            </a:r>
          </a:p>
          <a:p>
            <a:pPr lvl="0">
              <a:spcBef>
                <a:spcPts val="0"/>
              </a:spcBef>
              <a:buNone/>
            </a:pPr>
            <a:endParaRPr/>
          </a:p>
        </p:txBody>
      </p:sp>
      <p:sp>
        <p:nvSpPr>
          <p:cNvPr id="128" name="Shape 12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sz="1200"/>
              <a:t>2) Ovules turn into seeds which drop off of the plant and use a variety of methods to travel away from the plant.</a:t>
            </a:r>
          </a:p>
          <a:p>
            <a:pPr lvl="0">
              <a:spcBef>
                <a:spcPts val="0"/>
              </a:spcBef>
              <a:buNone/>
            </a:pPr>
            <a:endParaRPr/>
          </a:p>
        </p:txBody>
      </p:sp>
      <p:graphicFrame>
        <p:nvGraphicFramePr>
          <p:cNvPr id="129" name="Shape 129"/>
          <p:cNvGraphicFramePr/>
          <p:nvPr>
            <p:extLst>
              <p:ext uri="{D42A27DB-BD31-4B8C-83A1-F6EECF244321}">
                <p14:modId xmlns="" xmlns:p14="http://schemas.microsoft.com/office/powerpoint/2010/main" val="1607956788"/>
              </p:ext>
            </p:extLst>
          </p:nvPr>
        </p:nvGraphicFramePr>
        <p:xfrm>
          <a:off x="344475" y="1507200"/>
          <a:ext cx="7847025" cy="3549275"/>
        </p:xfrm>
        <a:graphic>
          <a:graphicData uri="http://schemas.openxmlformats.org/drawingml/2006/table">
            <a:tbl>
              <a:tblPr>
                <a:noFill/>
                <a:tableStyleId>{C95717E7-4B35-4BCD-9C44-86DBA291EB30}</a:tableStyleId>
              </a:tblPr>
              <a:tblGrid>
                <a:gridCol w="2615675"/>
                <a:gridCol w="2615675"/>
                <a:gridCol w="2615675"/>
              </a:tblGrid>
              <a:tr h="3549275">
                <a:tc>
                  <a:txBody>
                    <a:bodyPr/>
                    <a:lstStyle/>
                    <a:p>
                      <a:pPr lvl="0">
                        <a:spcBef>
                          <a:spcPts val="0"/>
                        </a:spcBef>
                        <a:buNone/>
                      </a:pPr>
                      <a:r>
                        <a:rPr lang="en" dirty="0">
                          <a:solidFill>
                            <a:srgbClr val="00B0F0"/>
                          </a:solidFill>
                        </a:rPr>
                        <a:t>Some consumers, like this squirrel, take the seed (acorn) and bury it far away from the Oak tree where it fell. Any acorns the squirrel doesn’t eat during winter may turn into an Oak tree sapling in the Spring!</a:t>
                      </a:r>
                    </a:p>
                  </a:txBody>
                  <a:tcPr marL="91425" marR="91425" marT="91425" marB="91425"/>
                </a:tc>
                <a:tc>
                  <a:txBody>
                    <a:bodyPr/>
                    <a:lstStyle/>
                    <a:p>
                      <a:pPr lvl="0" rtl="0">
                        <a:spcBef>
                          <a:spcPts val="0"/>
                        </a:spcBef>
                        <a:buNone/>
                      </a:pPr>
                      <a:r>
                        <a:rPr lang="en" sz="1200" dirty="0">
                          <a:solidFill>
                            <a:srgbClr val="00B0F0"/>
                          </a:solidFill>
                        </a:rPr>
                        <a:t>Some plants have ovaries that grow into fruit around the ovules. Consumers eat the fruit, excreting the seeds in their feces, away from the </a:t>
                      </a:r>
                      <a:r>
                        <a:rPr lang="en" sz="1200" dirty="0" smtClean="0">
                          <a:solidFill>
                            <a:srgbClr val="00B0F0"/>
                          </a:solidFill>
                        </a:rPr>
                        <a:t>original </a:t>
                      </a:r>
                      <a:r>
                        <a:rPr lang="en" sz="1200" dirty="0">
                          <a:solidFill>
                            <a:srgbClr val="00B0F0"/>
                          </a:solidFill>
                        </a:rPr>
                        <a:t>plant.</a:t>
                      </a:r>
                    </a:p>
                    <a:p>
                      <a:pPr lvl="0">
                        <a:spcBef>
                          <a:spcPts val="0"/>
                        </a:spcBef>
                        <a:buNone/>
                      </a:pPr>
                      <a:endParaRPr sz="1200" dirty="0"/>
                    </a:p>
                  </a:txBody>
                  <a:tcPr marL="91425" marR="91425" marT="91425" marB="91425"/>
                </a:tc>
                <a:tc>
                  <a:txBody>
                    <a:bodyPr/>
                    <a:lstStyle/>
                    <a:p>
                      <a:pPr lvl="0">
                        <a:spcBef>
                          <a:spcPts val="0"/>
                        </a:spcBef>
                        <a:buNone/>
                      </a:pPr>
                      <a:r>
                        <a:rPr lang="en" dirty="0">
                          <a:solidFill>
                            <a:srgbClr val="00B0F0"/>
                          </a:solidFill>
                        </a:rPr>
                        <a:t>Some plants have seeds that are shaped like </a:t>
                      </a:r>
                      <a:r>
                        <a:rPr lang="en" dirty="0" smtClean="0">
                          <a:solidFill>
                            <a:srgbClr val="00B0F0"/>
                          </a:solidFill>
                        </a:rPr>
                        <a:t>propellers. They</a:t>
                      </a:r>
                      <a:r>
                        <a:rPr lang="en" baseline="0" dirty="0" smtClean="0">
                          <a:solidFill>
                            <a:srgbClr val="00B0F0"/>
                          </a:solidFill>
                        </a:rPr>
                        <a:t> are</a:t>
                      </a:r>
                      <a:r>
                        <a:rPr lang="en" dirty="0" smtClean="0">
                          <a:solidFill>
                            <a:srgbClr val="00B0F0"/>
                          </a:solidFill>
                        </a:rPr>
                        <a:t> </a:t>
                      </a:r>
                      <a:r>
                        <a:rPr lang="en" dirty="0">
                          <a:solidFill>
                            <a:srgbClr val="00B0F0"/>
                          </a:solidFill>
                        </a:rPr>
                        <a:t>carried off by the wind, far away from the original tree.</a:t>
                      </a:r>
                    </a:p>
                  </a:txBody>
                  <a:tcPr marL="91425" marR="91425" marT="91425" marB="91425"/>
                </a:tc>
              </a:tr>
            </a:tbl>
          </a:graphicData>
        </a:graphic>
      </p:graphicFrame>
      <p:pic>
        <p:nvPicPr>
          <p:cNvPr id="130" name="Shape 130" descr="File:Eastern Grey Squirrel in ..."/>
          <p:cNvPicPr preferRelativeResize="0"/>
          <p:nvPr/>
        </p:nvPicPr>
        <p:blipFill>
          <a:blip r:embed="rId3">
            <a:alphaModFix/>
          </a:blip>
          <a:stretch>
            <a:fillRect/>
          </a:stretch>
        </p:blipFill>
        <p:spPr>
          <a:xfrm>
            <a:off x="790500" y="3484124"/>
            <a:ext cx="1582823" cy="1221149"/>
          </a:xfrm>
          <a:prstGeom prst="rect">
            <a:avLst/>
          </a:prstGeom>
          <a:noFill/>
          <a:ln>
            <a:noFill/>
          </a:ln>
        </p:spPr>
      </p:pic>
      <p:pic>
        <p:nvPicPr>
          <p:cNvPr id="131" name="Shape 131" descr="File:Black Bear Lake Louise.jpg - Wikimedia Commons"/>
          <p:cNvPicPr preferRelativeResize="0"/>
          <p:nvPr/>
        </p:nvPicPr>
        <p:blipFill>
          <a:blip r:embed="rId4">
            <a:alphaModFix/>
          </a:blip>
          <a:stretch>
            <a:fillRect/>
          </a:stretch>
        </p:blipFill>
        <p:spPr>
          <a:xfrm>
            <a:off x="3155425" y="2515850"/>
            <a:ext cx="2225673" cy="2627649"/>
          </a:xfrm>
          <a:prstGeom prst="rect">
            <a:avLst/>
          </a:prstGeom>
          <a:noFill/>
          <a:ln>
            <a:noFill/>
          </a:ln>
        </p:spPr>
      </p:pic>
      <p:pic>
        <p:nvPicPr>
          <p:cNvPr id="132" name="Shape 132" descr="File:Fraxinus excelsior 4560.jpg - Wikimedia Commons"/>
          <p:cNvPicPr preferRelativeResize="0"/>
          <p:nvPr/>
        </p:nvPicPr>
        <p:blipFill>
          <a:blip r:embed="rId5">
            <a:alphaModFix/>
          </a:blip>
          <a:stretch>
            <a:fillRect/>
          </a:stretch>
        </p:blipFill>
        <p:spPr>
          <a:xfrm>
            <a:off x="6039058" y="2863780"/>
            <a:ext cx="1732091" cy="219269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bg2"/>
                </a:solidFill>
              </a:rPr>
              <a:t>Taiga Plant Adaptations</a:t>
            </a:r>
            <a:endParaRPr lang="en-US" b="0" dirty="0">
              <a:solidFill>
                <a:schemeClr val="bg2"/>
              </a:solidFill>
            </a:endParaRPr>
          </a:p>
        </p:txBody>
      </p:sp>
      <p:sp>
        <p:nvSpPr>
          <p:cNvPr id="3" name="Text Placeholder 2"/>
          <p:cNvSpPr>
            <a:spLocks noGrp="1"/>
          </p:cNvSpPr>
          <p:nvPr>
            <p:ph type="body" idx="1"/>
          </p:nvPr>
        </p:nvSpPr>
        <p:spPr>
          <a:xfrm>
            <a:off x="838200" y="1428750"/>
            <a:ext cx="8007300" cy="3511112"/>
          </a:xfrm>
        </p:spPr>
        <p:txBody>
          <a:bodyPr/>
          <a:lstStyle/>
          <a:p>
            <a:r>
              <a:rPr lang="en-US" dirty="0" smtClean="0">
                <a:solidFill>
                  <a:schemeClr val="bg2"/>
                </a:solidFill>
              </a:rPr>
              <a:t> </a:t>
            </a:r>
            <a:r>
              <a:rPr lang="en-US" sz="2400" dirty="0" smtClean="0">
                <a:solidFill>
                  <a:schemeClr val="bg2"/>
                </a:solidFill>
              </a:rPr>
              <a:t>Mostly evergreen trees</a:t>
            </a:r>
          </a:p>
          <a:p>
            <a:r>
              <a:rPr lang="en-US" sz="2400" dirty="0" smtClean="0">
                <a:solidFill>
                  <a:schemeClr val="bg2"/>
                </a:solidFill>
              </a:rPr>
              <a:t>Very </a:t>
            </a:r>
            <a:r>
              <a:rPr lang="en-US" sz="2400" dirty="0" smtClean="0">
                <a:solidFill>
                  <a:schemeClr val="bg2"/>
                </a:solidFill>
              </a:rPr>
              <a:t>shallow root systems due to permafrost</a:t>
            </a:r>
          </a:p>
          <a:p>
            <a:r>
              <a:rPr lang="en-US" sz="2400" dirty="0" smtClean="0">
                <a:solidFill>
                  <a:schemeClr val="bg2"/>
                </a:solidFill>
              </a:rPr>
              <a:t>Narrow and waxy-coated conifer needles help prevent evaporation of water during winter months</a:t>
            </a:r>
          </a:p>
          <a:p>
            <a:r>
              <a:rPr lang="en-US" sz="2400" dirty="0" smtClean="0">
                <a:solidFill>
                  <a:schemeClr val="bg2"/>
                </a:solidFill>
              </a:rPr>
              <a:t>Conifer needles live for many years</a:t>
            </a:r>
          </a:p>
          <a:p>
            <a:r>
              <a:rPr lang="en-US" sz="2400" dirty="0" smtClean="0">
                <a:solidFill>
                  <a:schemeClr val="bg2"/>
                </a:solidFill>
              </a:rPr>
              <a:t>Poisonous oils in needles make soil acidic so don’t have lots of competition from other plants</a:t>
            </a:r>
          </a:p>
          <a:p>
            <a:endParaRPr lang="en-US" sz="2400" dirty="0">
              <a:solidFill>
                <a:schemeClr val="bg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6000" b="0" i="0" u="none" strike="noStrike" cap="none">
                <a:solidFill>
                  <a:schemeClr val="dk2"/>
                </a:solidFill>
                <a:latin typeface="Times New Roman"/>
                <a:ea typeface="Times New Roman"/>
                <a:cs typeface="Times New Roman"/>
                <a:sym typeface="Times New Roman"/>
              </a:rPr>
              <a:t>Deciduous Forest</a:t>
            </a:r>
          </a:p>
        </p:txBody>
      </p:sp>
      <p:sp>
        <p:nvSpPr>
          <p:cNvPr id="620" name="Shape 620"/>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4400" b="0" i="0" u="none" strike="noStrike" cap="none">
                <a:solidFill>
                  <a:srgbClr val="1F2E5C"/>
                </a:solidFill>
                <a:latin typeface="Times New Roman"/>
                <a:ea typeface="Times New Roman"/>
                <a:cs typeface="Times New Roman"/>
                <a:sym typeface="Times New Roman"/>
              </a:rPr>
              <a:t>A forest biome with many kinds of trees that lose their leaves every year during fall.</a:t>
            </a:r>
          </a:p>
        </p:txBody>
      </p:sp>
      <p:pic>
        <p:nvPicPr>
          <p:cNvPr id="621" name="Shape 621" descr="c:\Program Files\Common Files\Microsoft Shared\ClipArt\CagCat50\NA01441_.wmf"/>
          <p:cNvPicPr preferRelativeResize="0"/>
          <p:nvPr/>
        </p:nvPicPr>
        <p:blipFill rotWithShape="1">
          <a:blip r:embed="rId3">
            <a:alphaModFix/>
          </a:blip>
          <a:srcRect/>
          <a:stretch/>
        </p:blipFill>
        <p:spPr>
          <a:xfrm>
            <a:off x="1676400" y="3371850"/>
            <a:ext cx="1493700" cy="1264500"/>
          </a:xfrm>
          <a:prstGeom prst="rect">
            <a:avLst/>
          </a:prstGeom>
          <a:noFill/>
          <a:ln>
            <a:noFill/>
          </a:ln>
        </p:spPr>
      </p:pic>
      <p:pic>
        <p:nvPicPr>
          <p:cNvPr id="622" name="Shape 622" descr="c:\Program Files\Common Files\Microsoft Shared\ClipArt\CagCat50\NA01441_.wmf"/>
          <p:cNvPicPr preferRelativeResize="0"/>
          <p:nvPr/>
        </p:nvPicPr>
        <p:blipFill rotWithShape="1">
          <a:blip r:embed="rId3">
            <a:alphaModFix/>
          </a:blip>
          <a:srcRect/>
          <a:stretch/>
        </p:blipFill>
        <p:spPr>
          <a:xfrm>
            <a:off x="2819400" y="3543300"/>
            <a:ext cx="1493700" cy="1264500"/>
          </a:xfrm>
          <a:prstGeom prst="rect">
            <a:avLst/>
          </a:prstGeom>
          <a:noFill/>
          <a:ln>
            <a:noFill/>
          </a:ln>
        </p:spPr>
      </p:pic>
      <p:pic>
        <p:nvPicPr>
          <p:cNvPr id="623" name="Shape 623" descr="c:\Program Files\Common Files\Microsoft Shared\ClipArt\CagCat50\NA01441_.wmf"/>
          <p:cNvPicPr preferRelativeResize="0"/>
          <p:nvPr/>
        </p:nvPicPr>
        <p:blipFill rotWithShape="1">
          <a:blip r:embed="rId3">
            <a:alphaModFix/>
          </a:blip>
          <a:srcRect/>
          <a:stretch/>
        </p:blipFill>
        <p:spPr>
          <a:xfrm>
            <a:off x="4267200" y="3314700"/>
            <a:ext cx="1493700" cy="1264500"/>
          </a:xfrm>
          <a:prstGeom prst="rect">
            <a:avLst/>
          </a:prstGeom>
          <a:noFill/>
          <a:ln>
            <a:noFill/>
          </a:ln>
        </p:spPr>
      </p:pic>
      <p:pic>
        <p:nvPicPr>
          <p:cNvPr id="624" name="Shape 624" descr="c:\Program Files\Common Files\Microsoft Shared\ClipArt\CagCat50\NA01441_.wmf"/>
          <p:cNvPicPr preferRelativeResize="0"/>
          <p:nvPr/>
        </p:nvPicPr>
        <p:blipFill rotWithShape="1">
          <a:blip r:embed="rId3">
            <a:alphaModFix/>
          </a:blip>
          <a:srcRect/>
          <a:stretch/>
        </p:blipFill>
        <p:spPr>
          <a:xfrm>
            <a:off x="5486400" y="3600450"/>
            <a:ext cx="1493700" cy="1264500"/>
          </a:xfrm>
          <a:prstGeom prst="rect">
            <a:avLst/>
          </a:prstGeom>
          <a:noFill/>
          <a:ln>
            <a:noFill/>
          </a:ln>
        </p:spPr>
      </p:pic>
      <p:pic>
        <p:nvPicPr>
          <p:cNvPr id="625" name="Shape 625" descr="c:\Program Files\Common Files\Microsoft Shared\ClipArt\CagCat50\NA01441_.wmf"/>
          <p:cNvPicPr preferRelativeResize="0"/>
          <p:nvPr/>
        </p:nvPicPr>
        <p:blipFill rotWithShape="1">
          <a:blip r:embed="rId3">
            <a:alphaModFix/>
          </a:blip>
          <a:srcRect/>
          <a:stretch/>
        </p:blipFill>
        <p:spPr>
          <a:xfrm>
            <a:off x="7086600" y="3143250"/>
            <a:ext cx="1493700" cy="1264500"/>
          </a:xfrm>
          <a:prstGeom prst="rect">
            <a:avLst/>
          </a:prstGeom>
          <a:noFill/>
          <a:ln>
            <a:noFill/>
          </a:ln>
        </p:spPr>
      </p:pic>
      <p:pic>
        <p:nvPicPr>
          <p:cNvPr id="626" name="Shape 626" descr="c:\Program Files\Common Files\Microsoft Shared\ClipArt\CagCat50\NA01441_.wmf"/>
          <p:cNvPicPr preferRelativeResize="0"/>
          <p:nvPr/>
        </p:nvPicPr>
        <p:blipFill rotWithShape="1">
          <a:blip r:embed="rId3">
            <a:alphaModFix/>
          </a:blip>
          <a:srcRect/>
          <a:stretch/>
        </p:blipFill>
        <p:spPr>
          <a:xfrm>
            <a:off x="762000" y="3657600"/>
            <a:ext cx="1493700" cy="1264500"/>
          </a:xfrm>
          <a:prstGeom prst="rect">
            <a:avLst/>
          </a:prstGeom>
          <a:noFill/>
          <a:ln>
            <a:noFill/>
          </a:ln>
        </p:spPr>
      </p:pic>
      <p:pic>
        <p:nvPicPr>
          <p:cNvPr id="627" name="Shape 627" descr="c:\Program Files\Common Files\Microsoft Shared\ClipArt\CagCat50\NA01441_.wmf"/>
          <p:cNvPicPr preferRelativeResize="0"/>
          <p:nvPr/>
        </p:nvPicPr>
        <p:blipFill rotWithShape="1">
          <a:blip r:embed="rId3">
            <a:alphaModFix/>
          </a:blip>
          <a:srcRect/>
          <a:stretch/>
        </p:blipFill>
        <p:spPr>
          <a:xfrm>
            <a:off x="3733800" y="3879056"/>
            <a:ext cx="1493700" cy="1264500"/>
          </a:xfrm>
          <a:prstGeom prst="rect">
            <a:avLst/>
          </a:prstGeom>
          <a:noFill/>
          <a:ln>
            <a:noFill/>
          </a:ln>
        </p:spPr>
      </p:pic>
      <p:pic>
        <p:nvPicPr>
          <p:cNvPr id="628" name="Shape 628" descr="c:\Program Files\Common Files\Microsoft Shared\ClipArt\CagCat50\NA01441_.wmf"/>
          <p:cNvPicPr preferRelativeResize="0"/>
          <p:nvPr/>
        </p:nvPicPr>
        <p:blipFill rotWithShape="1">
          <a:blip r:embed="rId3">
            <a:alphaModFix/>
          </a:blip>
          <a:srcRect/>
          <a:stretch/>
        </p:blipFill>
        <p:spPr>
          <a:xfrm>
            <a:off x="6477000" y="3879056"/>
            <a:ext cx="1493700" cy="1264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4400" b="0" i="0" u="none" strike="noStrike" cap="none">
                <a:solidFill>
                  <a:schemeClr val="dk2"/>
                </a:solidFill>
                <a:latin typeface="Times New Roman"/>
                <a:ea typeface="Times New Roman"/>
                <a:cs typeface="Times New Roman"/>
                <a:sym typeface="Times New Roman"/>
              </a:rPr>
              <a:t>Animals of the Deciduous Forest</a:t>
            </a:r>
          </a:p>
        </p:txBody>
      </p:sp>
      <p:sp>
        <p:nvSpPr>
          <p:cNvPr id="634" name="Shape 634"/>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4000" b="0" i="0" u="none" strike="noStrike" cap="none">
                <a:solidFill>
                  <a:srgbClr val="1F2E5C"/>
                </a:solidFill>
                <a:latin typeface="Times New Roman"/>
                <a:ea typeface="Times New Roman"/>
                <a:cs typeface="Times New Roman"/>
                <a:sym typeface="Times New Roman"/>
              </a:rPr>
              <a:t>Wolves, deer, bears, and a wide variety of small mammals, birds, amphibians, reptiles, and insects.</a:t>
            </a:r>
          </a:p>
        </p:txBody>
      </p:sp>
      <p:pic>
        <p:nvPicPr>
          <p:cNvPr id="635" name="Shape 635" descr="C:\Program Files\Microsoft Office\Clipart\standard\stddir1\AN02162_.wmf"/>
          <p:cNvPicPr preferRelativeResize="0"/>
          <p:nvPr/>
        </p:nvPicPr>
        <p:blipFill rotWithShape="1">
          <a:blip r:embed="rId3">
            <a:alphaModFix/>
          </a:blip>
          <a:srcRect/>
          <a:stretch/>
        </p:blipFill>
        <p:spPr>
          <a:xfrm>
            <a:off x="1371600" y="3429000"/>
            <a:ext cx="2895600" cy="1201200"/>
          </a:xfrm>
          <a:prstGeom prst="rect">
            <a:avLst/>
          </a:prstGeom>
          <a:noFill/>
          <a:ln>
            <a:noFill/>
          </a:ln>
        </p:spPr>
      </p:pic>
      <p:pic>
        <p:nvPicPr>
          <p:cNvPr id="636" name="Shape 636" descr="c:\Program Files\Microsoft Office\Clipart\Pub60Cor\an01545_.wmf"/>
          <p:cNvPicPr preferRelativeResize="0"/>
          <p:nvPr/>
        </p:nvPicPr>
        <p:blipFill rotWithShape="1">
          <a:blip r:embed="rId4">
            <a:alphaModFix/>
          </a:blip>
          <a:srcRect/>
          <a:stretch/>
        </p:blipFill>
        <p:spPr>
          <a:xfrm>
            <a:off x="5861050" y="2971800"/>
            <a:ext cx="1927200" cy="17718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chemeClr val="bg2"/>
                </a:solidFill>
              </a:rPr>
              <a:t>Deciduous Forest Plant Adaptations</a:t>
            </a:r>
            <a:endParaRPr lang="en-US" sz="2400" dirty="0">
              <a:solidFill>
                <a:schemeClr val="bg2"/>
              </a:solidFill>
            </a:endParaRPr>
          </a:p>
        </p:txBody>
      </p:sp>
      <p:sp>
        <p:nvSpPr>
          <p:cNvPr id="3" name="Text Placeholder 2"/>
          <p:cNvSpPr>
            <a:spLocks noGrp="1"/>
          </p:cNvSpPr>
          <p:nvPr>
            <p:ph type="body" idx="1"/>
          </p:nvPr>
        </p:nvSpPr>
        <p:spPr/>
        <p:txBody>
          <a:bodyPr/>
          <a:lstStyle/>
          <a:p>
            <a:r>
              <a:rPr lang="en-US" sz="2400" dirty="0" smtClean="0">
                <a:solidFill>
                  <a:schemeClr val="bg2"/>
                </a:solidFill>
              </a:rPr>
              <a:t>Plants grow in stages (first forest floor, then shrubs, then tree leaves) to avoid having to compete as much for sunlight</a:t>
            </a:r>
          </a:p>
          <a:p>
            <a:r>
              <a:rPr lang="en-US" sz="2400" dirty="0" smtClean="0">
                <a:solidFill>
                  <a:schemeClr val="bg2"/>
                </a:solidFill>
              </a:rPr>
              <a:t>Trees shed leaves to reduce water loss</a:t>
            </a:r>
          </a:p>
          <a:p>
            <a:r>
              <a:rPr lang="en-US" sz="2400" dirty="0" smtClean="0">
                <a:solidFill>
                  <a:schemeClr val="bg2"/>
                </a:solidFill>
              </a:rPr>
              <a:t>Thick bark protects from cold in winter</a:t>
            </a:r>
            <a:endParaRPr lang="en-US" sz="2400" dirty="0">
              <a:solidFill>
                <a:schemeClr val="bg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6000" b="0" i="0" u="none" strike="noStrike" cap="none">
                <a:solidFill>
                  <a:schemeClr val="dk2"/>
                </a:solidFill>
                <a:latin typeface="Times New Roman"/>
                <a:ea typeface="Times New Roman"/>
                <a:cs typeface="Times New Roman"/>
                <a:sym typeface="Times New Roman"/>
              </a:rPr>
              <a:t>Tropical Rain Forest</a:t>
            </a:r>
          </a:p>
        </p:txBody>
      </p:sp>
      <p:sp>
        <p:nvSpPr>
          <p:cNvPr id="642" name="Shape 642"/>
          <p:cNvSpPr txBox="1">
            <a:spLocks noGrp="1"/>
          </p:cNvSpPr>
          <p:nvPr>
            <p:ph type="body" idx="1"/>
          </p:nvPr>
        </p:nvSpPr>
        <p:spPr>
          <a:xfrm>
            <a:off x="685800" y="1576387"/>
            <a:ext cx="8153400" cy="308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3200" b="0" i="0" u="none" strike="noStrike" cap="none">
                <a:solidFill>
                  <a:srgbClr val="1F2E5C"/>
                </a:solidFill>
                <a:latin typeface="Times New Roman"/>
                <a:ea typeface="Times New Roman"/>
                <a:cs typeface="Times New Roman"/>
                <a:sym typeface="Times New Roman"/>
              </a:rPr>
              <a:t>A hot, humid biome near the equator, with much rainfall and a wide variety of life.</a:t>
            </a:r>
          </a:p>
          <a:p>
            <a:pPr marL="0" marR="0" lvl="0" indent="0" algn="l" rtl="0">
              <a:lnSpc>
                <a:spcPct val="100000"/>
              </a:lnSpc>
              <a:spcBef>
                <a:spcPts val="640"/>
              </a:spcBef>
              <a:spcAft>
                <a:spcPts val="0"/>
              </a:spcAft>
              <a:buClr>
                <a:srgbClr val="A50021"/>
              </a:buClr>
              <a:buSzPct val="75000"/>
              <a:buFont typeface="Noto Sans Symbols"/>
              <a:buChar char="■"/>
            </a:pPr>
            <a:r>
              <a:rPr lang="en" sz="3200" b="0" i="0" u="none" strike="noStrike" cap="none">
                <a:solidFill>
                  <a:srgbClr val="1F2E5C"/>
                </a:solidFill>
                <a:latin typeface="Times New Roman"/>
                <a:ea typeface="Times New Roman"/>
                <a:cs typeface="Times New Roman"/>
                <a:sym typeface="Times New Roman"/>
              </a:rPr>
              <a:t>Lots of rain</a:t>
            </a:r>
          </a:p>
          <a:p>
            <a:pPr marL="0" marR="0" lvl="0" indent="0" algn="l" rtl="0">
              <a:lnSpc>
                <a:spcPct val="100000"/>
              </a:lnSpc>
              <a:spcBef>
                <a:spcPts val="640"/>
              </a:spcBef>
              <a:spcAft>
                <a:spcPts val="0"/>
              </a:spcAft>
              <a:buClr>
                <a:srgbClr val="A50021"/>
              </a:buClr>
              <a:buSzPct val="75000"/>
              <a:buFont typeface="Noto Sans Symbols"/>
              <a:buChar char="■"/>
            </a:pPr>
            <a:r>
              <a:rPr lang="en" sz="3200" b="0" i="0" u="none" strike="noStrike" cap="none">
                <a:solidFill>
                  <a:srgbClr val="1F2E5C"/>
                </a:solidFill>
                <a:latin typeface="Times New Roman"/>
                <a:ea typeface="Times New Roman"/>
                <a:cs typeface="Times New Roman"/>
                <a:sym typeface="Times New Roman"/>
              </a:rPr>
              <a:t>Little variation in climate</a:t>
            </a:r>
          </a:p>
          <a:p>
            <a:pPr marL="0" marR="0" lvl="0" indent="0" algn="l" rtl="0">
              <a:lnSpc>
                <a:spcPct val="100000"/>
              </a:lnSpc>
              <a:spcBef>
                <a:spcPts val="640"/>
              </a:spcBef>
              <a:spcAft>
                <a:spcPts val="0"/>
              </a:spcAft>
              <a:buClr>
                <a:srgbClr val="A50021"/>
              </a:buClr>
              <a:buSzPct val="75000"/>
              <a:buFont typeface="Noto Sans Symbols"/>
              <a:buChar char="■"/>
            </a:pPr>
            <a:r>
              <a:rPr lang="en" sz="3200" b="0" i="0" u="none" strike="noStrike" cap="none">
                <a:solidFill>
                  <a:srgbClr val="1F2E5C"/>
                </a:solidFill>
                <a:latin typeface="Times New Roman"/>
                <a:ea typeface="Times New Roman"/>
                <a:cs typeface="Times New Roman"/>
                <a:sym typeface="Times New Roman"/>
              </a:rPr>
              <a:t>Highly diverse species</a:t>
            </a:r>
          </a:p>
          <a:p>
            <a:pPr marL="0" marR="0" lvl="0" indent="0" algn="l" rtl="0">
              <a:lnSpc>
                <a:spcPct val="100000"/>
              </a:lnSpc>
              <a:spcBef>
                <a:spcPts val="640"/>
              </a:spcBef>
              <a:spcAft>
                <a:spcPts val="0"/>
              </a:spcAft>
              <a:buClr>
                <a:srgbClr val="A50021"/>
              </a:buClr>
              <a:buSzPct val="75000"/>
              <a:buFont typeface="Noto Sans Symbols"/>
              <a:buChar char="■"/>
            </a:pPr>
            <a:r>
              <a:rPr lang="en" sz="3200" b="0" i="0" u="none" strike="noStrike" cap="none">
                <a:solidFill>
                  <a:srgbClr val="1F2E5C"/>
                </a:solidFill>
                <a:latin typeface="Times New Roman"/>
                <a:ea typeface="Times New Roman"/>
                <a:cs typeface="Times New Roman"/>
                <a:sym typeface="Times New Roman"/>
              </a:rPr>
              <a:t>Soil is nutrient-poor and acidic</a:t>
            </a:r>
          </a:p>
          <a:p>
            <a:pPr marL="0" marR="0" lvl="0" indent="0" algn="l" rtl="0">
              <a:lnSpc>
                <a:spcPct val="100000"/>
              </a:lnSpc>
              <a:spcBef>
                <a:spcPts val="800"/>
              </a:spcBef>
              <a:spcAft>
                <a:spcPts val="0"/>
              </a:spcAft>
              <a:buClr>
                <a:srgbClr val="A50021"/>
              </a:buClr>
              <a:buSzPct val="25000"/>
              <a:buFont typeface="Noto Sans Symbols"/>
              <a:buNone/>
            </a:pPr>
            <a:endParaRPr sz="4000" b="0" i="0" u="none" strike="noStrike" cap="none">
              <a:solidFill>
                <a:srgbClr val="FFFF00"/>
              </a:solidFill>
              <a:latin typeface="Times New Roman"/>
              <a:ea typeface="Times New Roman"/>
              <a:cs typeface="Times New Roman"/>
              <a:sym typeface="Times New Roman"/>
            </a:endParaRPr>
          </a:p>
          <a:p>
            <a:pPr marL="457200" marR="0" lvl="0" indent="-457200" algn="l" rtl="0">
              <a:spcBef>
                <a:spcPts val="800"/>
              </a:spcBef>
              <a:spcAft>
                <a:spcPts val="0"/>
              </a:spcAft>
              <a:buClr>
                <a:srgbClr val="A50021"/>
              </a:buClr>
              <a:buSzPct val="75000"/>
              <a:buFont typeface="Noto Sans Symbols"/>
              <a:buNone/>
            </a:pPr>
            <a:endParaRPr sz="4000" b="0" i="0" u="none" strike="noStrike" cap="none">
              <a:solidFill>
                <a:srgbClr val="FFFF00"/>
              </a:solidFill>
              <a:latin typeface="Times New Roman"/>
              <a:ea typeface="Times New Roman"/>
              <a:cs typeface="Times New Roman"/>
              <a:sym typeface="Times New Roman"/>
            </a:endParaRPr>
          </a:p>
        </p:txBody>
      </p:sp>
      <p:pic>
        <p:nvPicPr>
          <p:cNvPr id="643" name="Shape 643" descr="c:\Program Files\Microsoft Office\Clipart\Pub60Cor\mp00646_.wmf"/>
          <p:cNvPicPr preferRelativeResize="0"/>
          <p:nvPr/>
        </p:nvPicPr>
        <p:blipFill rotWithShape="1">
          <a:blip r:embed="rId3">
            <a:alphaModFix/>
          </a:blip>
          <a:srcRect/>
          <a:stretch/>
        </p:blipFill>
        <p:spPr>
          <a:xfrm>
            <a:off x="6781800" y="3014662"/>
            <a:ext cx="2362200" cy="1664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638175" y="571500"/>
            <a:ext cx="8353500"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4400" b="0" i="0" u="none" strike="noStrike" cap="none">
                <a:solidFill>
                  <a:schemeClr val="dk2"/>
                </a:solidFill>
                <a:latin typeface="Times New Roman"/>
                <a:ea typeface="Times New Roman"/>
                <a:cs typeface="Times New Roman"/>
                <a:sym typeface="Times New Roman"/>
              </a:rPr>
              <a:t>Animals of the Tropical RainForest</a:t>
            </a:r>
          </a:p>
        </p:txBody>
      </p:sp>
      <p:sp>
        <p:nvSpPr>
          <p:cNvPr id="649" name="Shape 649"/>
          <p:cNvSpPr txBox="1">
            <a:spLocks noGrp="1"/>
          </p:cNvSpPr>
          <p:nvPr>
            <p:ph type="body" idx="1"/>
          </p:nvPr>
        </p:nvSpPr>
        <p:spPr>
          <a:xfrm>
            <a:off x="381000" y="1943100"/>
            <a:ext cx="8382000" cy="320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2800" b="0" i="0" u="none" strike="noStrike" cap="none">
                <a:solidFill>
                  <a:srgbClr val="1F2E5C"/>
                </a:solidFill>
                <a:latin typeface="Times New Roman"/>
                <a:ea typeface="Times New Roman"/>
                <a:cs typeface="Times New Roman"/>
                <a:sym typeface="Times New Roman"/>
              </a:rPr>
              <a:t>More species of insects, different types of colorful birds, reptiles, amphibians, and mammals are found here as compared to any other place.</a:t>
            </a:r>
          </a:p>
        </p:txBody>
      </p:sp>
      <p:pic>
        <p:nvPicPr>
          <p:cNvPr id="650" name="Shape 650" descr="C:\Program Files\Microsoft Office\Clipart\WebArt\AN00021A.gif"/>
          <p:cNvPicPr preferRelativeResize="0"/>
          <p:nvPr/>
        </p:nvPicPr>
        <p:blipFill rotWithShape="1">
          <a:blip r:embed="rId3">
            <a:alphaModFix/>
          </a:blip>
          <a:srcRect/>
          <a:stretch/>
        </p:blipFill>
        <p:spPr>
          <a:xfrm>
            <a:off x="4038600" y="3481387"/>
            <a:ext cx="1447800" cy="1485900"/>
          </a:xfrm>
          <a:prstGeom prst="rect">
            <a:avLst/>
          </a:prstGeom>
          <a:noFill/>
          <a:ln>
            <a:noFill/>
          </a:ln>
        </p:spPr>
      </p:pic>
      <p:pic>
        <p:nvPicPr>
          <p:cNvPr id="651" name="Shape 651" descr="C:\Program Files\Microsoft Office\Clipart\standard\stddir1\AN02320_.wmf"/>
          <p:cNvPicPr preferRelativeResize="0"/>
          <p:nvPr/>
        </p:nvPicPr>
        <p:blipFill rotWithShape="1">
          <a:blip r:embed="rId4">
            <a:alphaModFix/>
          </a:blip>
          <a:srcRect/>
          <a:stretch/>
        </p:blipFill>
        <p:spPr>
          <a:xfrm>
            <a:off x="6324600" y="3386137"/>
            <a:ext cx="2224200" cy="1771800"/>
          </a:xfrm>
          <a:prstGeom prst="rect">
            <a:avLst/>
          </a:prstGeom>
          <a:noFill/>
          <a:ln>
            <a:noFill/>
          </a:ln>
        </p:spPr>
      </p:pic>
      <p:pic>
        <p:nvPicPr>
          <p:cNvPr id="652" name="Shape 652" descr="C:\Program Files\Microsoft Office\Clipart\standard\stddir1\AN02321_.wmf"/>
          <p:cNvPicPr preferRelativeResize="0"/>
          <p:nvPr/>
        </p:nvPicPr>
        <p:blipFill rotWithShape="1">
          <a:blip r:embed="rId5">
            <a:alphaModFix/>
          </a:blip>
          <a:srcRect/>
          <a:stretch/>
        </p:blipFill>
        <p:spPr>
          <a:xfrm>
            <a:off x="638175" y="3509962"/>
            <a:ext cx="2805000" cy="14952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bg2"/>
                </a:solidFill>
              </a:rPr>
              <a:t>Rainforest Plant Adaptations</a:t>
            </a:r>
            <a:endParaRPr lang="en-US" sz="2800" dirty="0">
              <a:solidFill>
                <a:schemeClr val="bg2"/>
              </a:solidFill>
            </a:endParaRPr>
          </a:p>
        </p:txBody>
      </p:sp>
      <p:sp>
        <p:nvSpPr>
          <p:cNvPr id="3" name="Text Placeholder 2"/>
          <p:cNvSpPr>
            <a:spLocks noGrp="1"/>
          </p:cNvSpPr>
          <p:nvPr>
            <p:ph type="body" idx="1"/>
          </p:nvPr>
        </p:nvSpPr>
        <p:spPr>
          <a:xfrm>
            <a:off x="838200" y="1008993"/>
            <a:ext cx="8007300" cy="3951890"/>
          </a:xfrm>
        </p:spPr>
        <p:txBody>
          <a:bodyPr/>
          <a:lstStyle/>
          <a:p>
            <a:r>
              <a:rPr lang="en-US" sz="2800" dirty="0" smtClean="0">
                <a:solidFill>
                  <a:schemeClr val="bg2"/>
                </a:solidFill>
              </a:rPr>
              <a:t> </a:t>
            </a:r>
            <a:r>
              <a:rPr lang="en-US" sz="2400" dirty="0" smtClean="0">
                <a:solidFill>
                  <a:schemeClr val="bg2"/>
                </a:solidFill>
              </a:rPr>
              <a:t>Many trees have drip tips that let water run off leaves faster</a:t>
            </a:r>
          </a:p>
          <a:p>
            <a:r>
              <a:rPr lang="en-US" sz="2400" dirty="0" smtClean="0">
                <a:solidFill>
                  <a:schemeClr val="bg2"/>
                </a:solidFill>
              </a:rPr>
              <a:t>Epiphytes (plants that grow without soil)grow on tree branches &amp; they absorb water and nutrients directly from the air &amp; from rainwater or condensation</a:t>
            </a:r>
          </a:p>
          <a:p>
            <a:pPr lvl="1"/>
            <a:r>
              <a:rPr lang="en-US" sz="2000" dirty="0" smtClean="0">
                <a:solidFill>
                  <a:schemeClr val="bg2"/>
                </a:solidFill>
              </a:rPr>
              <a:t>Bromeliads have leaves that grow in spiral to channel water to center as a water tank for the plant</a:t>
            </a:r>
          </a:p>
          <a:p>
            <a:pPr lvl="1"/>
            <a:r>
              <a:rPr lang="en-US" sz="2000" dirty="0" smtClean="0">
                <a:solidFill>
                  <a:schemeClr val="bg2"/>
                </a:solidFill>
              </a:rPr>
              <a:t>Orchids have fungus that grows into their roots to help absorb &amp; deliver water to the orchid</a:t>
            </a:r>
            <a:endParaRPr lang="en-US" sz="2000" dirty="0">
              <a:solidFill>
                <a:schemeClr val="bg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1066800" y="628650"/>
            <a:ext cx="7772400" cy="6285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6000" b="0" i="0" u="none" strike="noStrike" cap="none">
                <a:solidFill>
                  <a:schemeClr val="dk2"/>
                </a:solidFill>
                <a:latin typeface="Times New Roman"/>
                <a:ea typeface="Times New Roman"/>
                <a:cs typeface="Times New Roman"/>
                <a:sym typeface="Times New Roman"/>
              </a:rPr>
              <a:t>Desert</a:t>
            </a:r>
          </a:p>
        </p:txBody>
      </p:sp>
      <p:sp>
        <p:nvSpPr>
          <p:cNvPr id="658" name="Shape 658"/>
          <p:cNvSpPr txBox="1">
            <a:spLocks noGrp="1"/>
          </p:cNvSpPr>
          <p:nvPr>
            <p:ph type="body" idx="1"/>
          </p:nvPr>
        </p:nvSpPr>
        <p:spPr>
          <a:xfrm>
            <a:off x="533400" y="1485900"/>
            <a:ext cx="8610600" cy="317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4000" b="0" i="0" u="none" strike="noStrike" cap="none">
                <a:solidFill>
                  <a:srgbClr val="1F2E5C"/>
                </a:solidFill>
                <a:latin typeface="Times New Roman"/>
                <a:ea typeface="Times New Roman"/>
                <a:cs typeface="Times New Roman"/>
                <a:sym typeface="Times New Roman"/>
              </a:rPr>
              <a:t>A sandy or rocky biome, with little precipitation and little plant life.</a:t>
            </a:r>
          </a:p>
          <a:p>
            <a:pPr marL="0" marR="0" lvl="0" indent="0" algn="l" rtl="0">
              <a:lnSpc>
                <a:spcPct val="100000"/>
              </a:lnSpc>
              <a:spcBef>
                <a:spcPts val="480"/>
              </a:spcBef>
              <a:spcAft>
                <a:spcPts val="0"/>
              </a:spcAft>
              <a:buClr>
                <a:srgbClr val="A50021"/>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Animals are small</a:t>
            </a:r>
          </a:p>
          <a:p>
            <a:pPr marL="0" marR="0" lvl="0" indent="0" algn="l" rtl="0">
              <a:lnSpc>
                <a:spcPct val="100000"/>
              </a:lnSpc>
              <a:spcBef>
                <a:spcPts val="480"/>
              </a:spcBef>
              <a:spcAft>
                <a:spcPts val="0"/>
              </a:spcAft>
              <a:buClr>
                <a:srgbClr val="A50021"/>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Many animals are nocturnal</a:t>
            </a:r>
          </a:p>
          <a:p>
            <a:pPr marL="0" marR="0" lvl="0" indent="0" algn="l" rtl="0">
              <a:lnSpc>
                <a:spcPct val="100000"/>
              </a:lnSpc>
              <a:spcBef>
                <a:spcPts val="480"/>
              </a:spcBef>
              <a:spcAft>
                <a:spcPts val="0"/>
              </a:spcAft>
              <a:buClr>
                <a:srgbClr val="A50021"/>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Temperatures can be very hot or very cold</a:t>
            </a:r>
          </a:p>
          <a:p>
            <a:pPr marL="0" marR="0" lvl="0" indent="0" algn="l" rtl="0">
              <a:lnSpc>
                <a:spcPct val="100000"/>
              </a:lnSpc>
              <a:spcBef>
                <a:spcPts val="480"/>
              </a:spcBef>
              <a:spcAft>
                <a:spcPts val="0"/>
              </a:spcAft>
              <a:buClr>
                <a:srgbClr val="A50021"/>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Plants are adapted to conserve water</a:t>
            </a:r>
          </a:p>
          <a:p>
            <a:pPr marL="457200" marR="0" lvl="0" indent="-457200" algn="l" rtl="0">
              <a:spcBef>
                <a:spcPts val="480"/>
              </a:spcBef>
              <a:spcAft>
                <a:spcPts val="0"/>
              </a:spcAft>
              <a:buClr>
                <a:srgbClr val="A50021"/>
              </a:buClr>
              <a:buSzPct val="75000"/>
              <a:buFont typeface="Noto Sans Symbols"/>
              <a:buNone/>
            </a:pPr>
            <a:endParaRPr sz="2400" b="0" i="0" u="none" strike="noStrike" cap="none">
              <a:solidFill>
                <a:srgbClr val="1F2E5C"/>
              </a:solidFill>
              <a:latin typeface="Times New Roman"/>
              <a:ea typeface="Times New Roman"/>
              <a:cs typeface="Times New Roman"/>
              <a:sym typeface="Times New Roman"/>
            </a:endParaRPr>
          </a:p>
        </p:txBody>
      </p:sp>
      <p:pic>
        <p:nvPicPr>
          <p:cNvPr id="659" name="Shape 659" descr="c:\Program Files\Microsoft Office\Clipart\Pub60Cor\na01470_.wmf"/>
          <p:cNvPicPr preferRelativeResize="0"/>
          <p:nvPr/>
        </p:nvPicPr>
        <p:blipFill rotWithShape="1">
          <a:blip r:embed="rId3">
            <a:alphaModFix/>
          </a:blip>
          <a:srcRect/>
          <a:stretch/>
        </p:blipFill>
        <p:spPr>
          <a:xfrm>
            <a:off x="6853236" y="2343150"/>
            <a:ext cx="2290800" cy="20766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990600" y="285750"/>
            <a:ext cx="7772400" cy="857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4800" b="0" i="0" u="none" strike="noStrike" cap="none">
                <a:solidFill>
                  <a:schemeClr val="dk2"/>
                </a:solidFill>
                <a:latin typeface="Times New Roman"/>
                <a:ea typeface="Times New Roman"/>
                <a:cs typeface="Times New Roman"/>
                <a:sym typeface="Times New Roman"/>
              </a:rPr>
              <a:t>Animals of the Desert</a:t>
            </a:r>
          </a:p>
        </p:txBody>
      </p:sp>
      <p:sp>
        <p:nvSpPr>
          <p:cNvPr id="665" name="Shape 665"/>
          <p:cNvSpPr txBox="1">
            <a:spLocks noGrp="1"/>
          </p:cNvSpPr>
          <p:nvPr>
            <p:ph type="body" idx="1"/>
          </p:nvPr>
        </p:nvSpPr>
        <p:spPr>
          <a:xfrm>
            <a:off x="990600" y="1200150"/>
            <a:ext cx="7772400" cy="308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3200" b="0" i="0" u="none" strike="noStrike" cap="none">
                <a:solidFill>
                  <a:srgbClr val="1F2E5C"/>
                </a:solidFill>
                <a:latin typeface="Times New Roman"/>
                <a:ea typeface="Times New Roman"/>
                <a:cs typeface="Times New Roman"/>
                <a:sym typeface="Times New Roman"/>
              </a:rPr>
              <a:t>Rodents, snakes, lizards, tortoises, insects, and some birds.  The Sahara Desert in Africa is home to camels, gazelles, antelopes, small foxes, snakes, lizards, and gerbils.</a:t>
            </a:r>
          </a:p>
        </p:txBody>
      </p:sp>
      <p:pic>
        <p:nvPicPr>
          <p:cNvPr id="666" name="Shape 666" descr="C:\Program Files\Microsoft Office\Clipart\standard\stddir1\AN01620_.wmf"/>
          <p:cNvPicPr preferRelativeResize="0"/>
          <p:nvPr/>
        </p:nvPicPr>
        <p:blipFill rotWithShape="1">
          <a:blip r:embed="rId3">
            <a:alphaModFix/>
          </a:blip>
          <a:srcRect/>
          <a:stretch/>
        </p:blipFill>
        <p:spPr>
          <a:xfrm>
            <a:off x="6172200" y="2686050"/>
            <a:ext cx="2266800" cy="2457600"/>
          </a:xfrm>
          <a:prstGeom prst="rect">
            <a:avLst/>
          </a:prstGeom>
          <a:noFill/>
          <a:ln>
            <a:noFill/>
          </a:ln>
        </p:spPr>
      </p:pic>
      <p:pic>
        <p:nvPicPr>
          <p:cNvPr id="667" name="Shape 667" descr="c:\Program Files\Microsoft Office\Clipart\corpbas\j0110713.wmf"/>
          <p:cNvPicPr preferRelativeResize="0"/>
          <p:nvPr/>
        </p:nvPicPr>
        <p:blipFill rotWithShape="1">
          <a:blip r:embed="rId4">
            <a:alphaModFix/>
          </a:blip>
          <a:srcRect/>
          <a:stretch/>
        </p:blipFill>
        <p:spPr>
          <a:xfrm>
            <a:off x="2590800" y="3086100"/>
            <a:ext cx="2489100" cy="17718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2"/>
                </a:solidFill>
              </a:rPr>
              <a:t>Plant Adaptations in Desert</a:t>
            </a:r>
            <a:endParaRPr lang="en-US" sz="2800" dirty="0">
              <a:solidFill>
                <a:schemeClr val="bg2"/>
              </a:solidFill>
            </a:endParaRPr>
          </a:p>
        </p:txBody>
      </p:sp>
      <p:sp>
        <p:nvSpPr>
          <p:cNvPr id="3" name="Text Placeholder 2"/>
          <p:cNvSpPr>
            <a:spLocks noGrp="1"/>
          </p:cNvSpPr>
          <p:nvPr>
            <p:ph type="body" idx="1"/>
          </p:nvPr>
        </p:nvSpPr>
        <p:spPr/>
        <p:txBody>
          <a:bodyPr/>
          <a:lstStyle/>
          <a:p>
            <a:r>
              <a:rPr lang="en-US" sz="2800" dirty="0" smtClean="0">
                <a:solidFill>
                  <a:schemeClr val="bg2"/>
                </a:solidFill>
              </a:rPr>
              <a:t>Structures to reduce evaporation (very small leaves or spines, thick, waxy skin)</a:t>
            </a:r>
          </a:p>
          <a:p>
            <a:r>
              <a:rPr lang="en-US" sz="2800" dirty="0" smtClean="0">
                <a:solidFill>
                  <a:schemeClr val="bg2"/>
                </a:solidFill>
              </a:rPr>
              <a:t>Store water </a:t>
            </a:r>
            <a:r>
              <a:rPr lang="en-US" sz="2800" smtClean="0">
                <a:solidFill>
                  <a:schemeClr val="bg2"/>
                </a:solidFill>
              </a:rPr>
              <a:t>(succulents)</a:t>
            </a:r>
            <a:endParaRPr lang="en-US" sz="2800" dirty="0" smtClean="0">
              <a:solidFill>
                <a:schemeClr val="bg2"/>
              </a:solidFill>
            </a:endParaRPr>
          </a:p>
          <a:p>
            <a:r>
              <a:rPr lang="en-US" sz="2800" dirty="0" smtClean="0">
                <a:solidFill>
                  <a:schemeClr val="bg2"/>
                </a:solidFill>
              </a:rPr>
              <a:t>Shield plant surface from sun (hairy leaves)</a:t>
            </a:r>
            <a:endParaRPr lang="en-US" sz="2800"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latin typeface="Playfair Display"/>
                <a:ea typeface="Playfair Display"/>
                <a:cs typeface="Playfair Display"/>
                <a:sym typeface="Playfair Display"/>
              </a:rPr>
              <a:t>The process of sexual reproduction in flowering plants takes place in the flower,</a:t>
            </a:r>
            <a:r>
              <a:rPr lang="en" sz="1800" b="1">
                <a:latin typeface="Playfair Display"/>
                <a:ea typeface="Playfair Display"/>
                <a:cs typeface="Playfair Display"/>
                <a:sym typeface="Playfair Display"/>
              </a:rPr>
              <a:t> which is a complex structure made up of several parts</a:t>
            </a:r>
            <a:r>
              <a:rPr lang="en" sz="1800">
                <a:latin typeface="Playfair Display"/>
                <a:ea typeface="Playfair Display"/>
                <a:cs typeface="Playfair Display"/>
                <a:sym typeface="Playfair Display"/>
              </a:rPr>
              <a:t>. </a:t>
            </a:r>
          </a:p>
          <a:p>
            <a:pPr lvl="0" rtl="0">
              <a:lnSpc>
                <a:spcPct val="115000"/>
              </a:lnSpc>
              <a:spcBef>
                <a:spcPts val="0"/>
              </a:spcBef>
              <a:spcAft>
                <a:spcPts val="1600"/>
              </a:spcAft>
              <a:buNone/>
            </a:pPr>
            <a:endParaRPr sz="1800">
              <a:latin typeface="Playfair Display"/>
              <a:ea typeface="Playfair Display"/>
              <a:cs typeface="Playfair Display"/>
              <a:sym typeface="Playfair Display"/>
            </a:endParaRPr>
          </a:p>
        </p:txBody>
      </p:sp>
      <p:sp>
        <p:nvSpPr>
          <p:cNvPr id="138" name="Shape 13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buNone/>
            </a:pPr>
            <a:r>
              <a:rPr lang="en" b="1"/>
              <a:t>Some parts of the flower are directly involved in fertilization and seed production. Other flower parts have functions in pollination. </a:t>
            </a:r>
          </a:p>
          <a:p>
            <a:pPr lvl="0">
              <a:spcBef>
                <a:spcPts val="0"/>
              </a:spcBef>
              <a:buNone/>
            </a:pPr>
            <a:endParaRPr/>
          </a:p>
          <a:p>
            <a:pPr marL="457200" lvl="0" indent="-228600">
              <a:spcBef>
                <a:spcPts val="0"/>
              </a:spcBef>
              <a:buChar char="-"/>
            </a:pPr>
            <a:r>
              <a:rPr lang="en"/>
              <a:t>There are two types of flowering plants, perfect and imperfect.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3048000" y="628650"/>
            <a:ext cx="2819400" cy="7428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6000" b="0" i="0" u="none" strike="noStrike" cap="none">
                <a:solidFill>
                  <a:schemeClr val="dk2"/>
                </a:solidFill>
                <a:latin typeface="Times New Roman"/>
                <a:ea typeface="Times New Roman"/>
                <a:cs typeface="Times New Roman"/>
                <a:sym typeface="Times New Roman"/>
              </a:rPr>
              <a:t>Tundra</a:t>
            </a:r>
          </a:p>
        </p:txBody>
      </p:sp>
      <p:sp>
        <p:nvSpPr>
          <p:cNvPr id="673" name="Shape 673"/>
          <p:cNvSpPr txBox="1">
            <a:spLocks noGrp="1"/>
          </p:cNvSpPr>
          <p:nvPr>
            <p:ph type="body" idx="1"/>
          </p:nvPr>
        </p:nvSpPr>
        <p:spPr>
          <a:xfrm>
            <a:off x="1066800" y="1371600"/>
            <a:ext cx="7772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4000" b="0" i="0" u="none" strike="noStrike" cap="none">
                <a:solidFill>
                  <a:srgbClr val="1F2E5C"/>
                </a:solidFill>
                <a:latin typeface="Times New Roman"/>
                <a:ea typeface="Times New Roman"/>
                <a:cs typeface="Times New Roman"/>
                <a:sym typeface="Times New Roman"/>
              </a:rPr>
              <a:t>A cold biome of the far north; the ground is frozen even in summer</a:t>
            </a:r>
          </a:p>
          <a:p>
            <a:pPr marL="0" marR="0" lvl="0" indent="0" algn="l" rtl="0">
              <a:lnSpc>
                <a:spcPct val="100000"/>
              </a:lnSpc>
              <a:spcBef>
                <a:spcPts val="800"/>
              </a:spcBef>
              <a:spcAft>
                <a:spcPts val="0"/>
              </a:spcAft>
              <a:buClr>
                <a:srgbClr val="A50021"/>
              </a:buClr>
              <a:buSzPct val="100000"/>
              <a:buFont typeface="Noto Sans Symbols"/>
              <a:buChar char="■"/>
            </a:pPr>
            <a:r>
              <a:rPr lang="en" sz="3000" b="0" i="0" u="none" strike="noStrike" cap="none">
                <a:solidFill>
                  <a:srgbClr val="1F2E5C"/>
                </a:solidFill>
                <a:latin typeface="Times New Roman"/>
                <a:ea typeface="Times New Roman"/>
                <a:cs typeface="Times New Roman"/>
                <a:sym typeface="Times New Roman"/>
              </a:rPr>
              <a:t>Very cold</a:t>
            </a:r>
          </a:p>
          <a:p>
            <a:pPr marL="0" marR="0" lvl="0" indent="0" algn="l" rtl="0">
              <a:lnSpc>
                <a:spcPct val="100000"/>
              </a:lnSpc>
              <a:spcBef>
                <a:spcPts val="800"/>
              </a:spcBef>
              <a:spcAft>
                <a:spcPts val="0"/>
              </a:spcAft>
              <a:buClr>
                <a:srgbClr val="A50021"/>
              </a:buClr>
              <a:buSzPct val="100000"/>
              <a:buFont typeface="Noto Sans Symbols"/>
              <a:buChar char="■"/>
            </a:pPr>
            <a:r>
              <a:rPr lang="en" sz="3000" b="0" i="0" u="none" strike="noStrike" cap="none">
                <a:solidFill>
                  <a:srgbClr val="1F2E5C"/>
                </a:solidFill>
                <a:latin typeface="Times New Roman"/>
                <a:ea typeface="Times New Roman"/>
                <a:cs typeface="Times New Roman"/>
                <a:sym typeface="Times New Roman"/>
              </a:rPr>
              <a:t>Low diversity</a:t>
            </a:r>
          </a:p>
          <a:p>
            <a:pPr marL="0" marR="0" lvl="0" indent="0" algn="l" rtl="0">
              <a:lnSpc>
                <a:spcPct val="100000"/>
              </a:lnSpc>
              <a:spcBef>
                <a:spcPts val="800"/>
              </a:spcBef>
              <a:spcAft>
                <a:spcPts val="0"/>
              </a:spcAft>
              <a:buClr>
                <a:srgbClr val="A50021"/>
              </a:buClr>
              <a:buSzPct val="100000"/>
              <a:buFont typeface="Noto Sans Symbols"/>
              <a:buChar char="■"/>
            </a:pPr>
            <a:r>
              <a:rPr lang="en" sz="3000" b="0" i="0" u="none" strike="noStrike" cap="none">
                <a:solidFill>
                  <a:srgbClr val="1F2E5C"/>
                </a:solidFill>
                <a:latin typeface="Times New Roman"/>
                <a:ea typeface="Times New Roman"/>
                <a:cs typeface="Times New Roman"/>
                <a:sym typeface="Times New Roman"/>
              </a:rPr>
              <a:t>Simple vegetation</a:t>
            </a:r>
          </a:p>
          <a:p>
            <a:pPr marL="0" marR="0" lvl="0" indent="0" algn="l" rtl="0">
              <a:lnSpc>
                <a:spcPct val="100000"/>
              </a:lnSpc>
              <a:spcBef>
                <a:spcPts val="800"/>
              </a:spcBef>
              <a:spcAft>
                <a:spcPts val="0"/>
              </a:spcAft>
              <a:buClr>
                <a:srgbClr val="A50021"/>
              </a:buClr>
              <a:buSzPct val="100000"/>
              <a:buFont typeface="Noto Sans Symbols"/>
              <a:buChar char="■"/>
            </a:pPr>
            <a:r>
              <a:rPr lang="en" sz="3000" b="0" i="0" u="none" strike="noStrike" cap="none">
                <a:solidFill>
                  <a:srgbClr val="1F2E5C"/>
                </a:solidFill>
                <a:latin typeface="Times New Roman"/>
                <a:ea typeface="Times New Roman"/>
                <a:cs typeface="Times New Roman"/>
                <a:sym typeface="Times New Roman"/>
              </a:rPr>
              <a:t>Short growing season</a:t>
            </a:r>
          </a:p>
          <a:p>
            <a:pPr marL="457200" marR="0" lvl="0" indent="-457200" algn="l" rtl="0">
              <a:spcBef>
                <a:spcPts val="800"/>
              </a:spcBef>
              <a:spcAft>
                <a:spcPts val="0"/>
              </a:spcAft>
              <a:buClr>
                <a:srgbClr val="A50021"/>
              </a:buClr>
              <a:buSzPct val="100000"/>
              <a:buFont typeface="Noto Sans Symbols"/>
              <a:buNone/>
            </a:pPr>
            <a:endParaRPr sz="3000" b="0" i="0" u="none" strike="noStrike" cap="none">
              <a:solidFill>
                <a:srgbClr val="1F2E5C"/>
              </a:solidFill>
              <a:latin typeface="Times New Roman"/>
              <a:ea typeface="Times New Roman"/>
              <a:cs typeface="Times New Roman"/>
              <a:sym typeface="Times New Roman"/>
            </a:endParaRPr>
          </a:p>
        </p:txBody>
      </p:sp>
      <p:pic>
        <p:nvPicPr>
          <p:cNvPr id="674" name="Shape 674" descr="c:\Program Files\Microsoft Office\Clipart\Pub60Cor\tr00116_.wmf"/>
          <p:cNvPicPr preferRelativeResize="0"/>
          <p:nvPr/>
        </p:nvPicPr>
        <p:blipFill rotWithShape="1">
          <a:blip r:embed="rId3">
            <a:alphaModFix/>
          </a:blip>
          <a:srcRect/>
          <a:stretch/>
        </p:blipFill>
        <p:spPr>
          <a:xfrm>
            <a:off x="6248400" y="2457450"/>
            <a:ext cx="1971600" cy="22086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5400" b="0" i="0" u="none" strike="noStrike" cap="none">
                <a:solidFill>
                  <a:schemeClr val="dk2"/>
                </a:solidFill>
                <a:latin typeface="Times New Roman"/>
                <a:ea typeface="Times New Roman"/>
                <a:cs typeface="Times New Roman"/>
                <a:sym typeface="Times New Roman"/>
              </a:rPr>
              <a:t>Animals of the Tundra</a:t>
            </a:r>
          </a:p>
        </p:txBody>
      </p:sp>
      <p:sp>
        <p:nvSpPr>
          <p:cNvPr id="680" name="Shape 680"/>
          <p:cNvSpPr txBox="1">
            <a:spLocks noGrp="1"/>
          </p:cNvSpPr>
          <p:nvPr>
            <p:ph type="body" idx="1"/>
          </p:nvPr>
        </p:nvSpPr>
        <p:spPr>
          <a:xfrm>
            <a:off x="827690" y="1208033"/>
            <a:ext cx="8007300" cy="31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b="0" i="0" u="none" strike="noStrike" cap="none" dirty="0">
                <a:solidFill>
                  <a:srgbClr val="1F2E5C"/>
                </a:solidFill>
                <a:latin typeface="Times New Roman"/>
                <a:ea typeface="Times New Roman"/>
                <a:cs typeface="Times New Roman"/>
                <a:sym typeface="Times New Roman"/>
              </a:rPr>
              <a:t>Musk oxen, migrating caribou, arctic foxes, weasels, snowshoe hares, owls, hawks, various rodents, occasional polar bear</a:t>
            </a:r>
            <a:r>
              <a:rPr lang="en" sz="3600" b="0" i="0" u="none" strike="noStrike" cap="none" dirty="0">
                <a:solidFill>
                  <a:srgbClr val="1F2E5C"/>
                </a:solidFill>
                <a:latin typeface="Times New Roman"/>
                <a:ea typeface="Times New Roman"/>
                <a:cs typeface="Times New Roman"/>
                <a:sym typeface="Times New Roman"/>
              </a:rPr>
              <a:t>.</a:t>
            </a:r>
          </a:p>
        </p:txBody>
      </p:sp>
      <p:pic>
        <p:nvPicPr>
          <p:cNvPr id="681" name="Shape 681" descr="C:\Program Files\Microsoft Office\Clipart\WebArt\BD10915_.GIF"/>
          <p:cNvPicPr preferRelativeResize="0"/>
          <p:nvPr/>
        </p:nvPicPr>
        <p:blipFill rotWithShape="1">
          <a:blip r:embed="rId3">
            <a:alphaModFix/>
          </a:blip>
          <a:srcRect/>
          <a:stretch/>
        </p:blipFill>
        <p:spPr>
          <a:xfrm>
            <a:off x="1066800" y="3218259"/>
            <a:ext cx="4038600" cy="1925400"/>
          </a:xfrm>
          <a:prstGeom prst="rect">
            <a:avLst/>
          </a:prstGeom>
          <a:noFill/>
          <a:ln>
            <a:noFill/>
          </a:ln>
        </p:spPr>
      </p:pic>
      <p:pic>
        <p:nvPicPr>
          <p:cNvPr id="682" name="Shape 682" descr="c:\Program Files\Microsoft Office\Clipart\Pub60Cor\an00790_.wmf"/>
          <p:cNvPicPr preferRelativeResize="0"/>
          <p:nvPr/>
        </p:nvPicPr>
        <p:blipFill rotWithShape="1">
          <a:blip r:embed="rId4">
            <a:alphaModFix/>
          </a:blip>
          <a:srcRect/>
          <a:stretch/>
        </p:blipFill>
        <p:spPr>
          <a:xfrm>
            <a:off x="5943600" y="2971800"/>
            <a:ext cx="2417700" cy="18906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2"/>
                </a:solidFill>
              </a:rPr>
              <a:t>Plant Adaptations in Tundra</a:t>
            </a:r>
            <a:endParaRPr lang="en-US" sz="2800" dirty="0">
              <a:solidFill>
                <a:schemeClr val="bg2"/>
              </a:solidFill>
            </a:endParaRPr>
          </a:p>
        </p:txBody>
      </p:sp>
      <p:sp>
        <p:nvSpPr>
          <p:cNvPr id="3" name="Text Placeholder 2"/>
          <p:cNvSpPr>
            <a:spLocks noGrp="1"/>
          </p:cNvSpPr>
          <p:nvPr>
            <p:ph type="body" idx="1"/>
          </p:nvPr>
        </p:nvSpPr>
        <p:spPr/>
        <p:txBody>
          <a:bodyPr/>
          <a:lstStyle/>
          <a:p>
            <a:r>
              <a:rPr lang="en-US" sz="2400" dirty="0" smtClean="0">
                <a:solidFill>
                  <a:schemeClr val="bg2"/>
                </a:solidFill>
              </a:rPr>
              <a:t>Cup-shaped flowers that focus and hold warmth of sun</a:t>
            </a:r>
          </a:p>
          <a:p>
            <a:r>
              <a:rPr lang="en-US" sz="2400" dirty="0" smtClean="0">
                <a:solidFill>
                  <a:schemeClr val="bg2"/>
                </a:solidFill>
              </a:rPr>
              <a:t>Some have flowers that track the sun</a:t>
            </a:r>
          </a:p>
          <a:p>
            <a:r>
              <a:rPr lang="en-US" sz="2400" dirty="0" smtClean="0">
                <a:solidFill>
                  <a:schemeClr val="bg2"/>
                </a:solidFill>
              </a:rPr>
              <a:t>Most have hairy stems for warmth</a:t>
            </a:r>
          </a:p>
          <a:p>
            <a:r>
              <a:rPr lang="en-US" sz="2400" dirty="0" smtClean="0">
                <a:solidFill>
                  <a:schemeClr val="bg2"/>
                </a:solidFill>
              </a:rPr>
              <a:t>Small leaves, close to ground, underground stems, waxy surface</a:t>
            </a:r>
          </a:p>
          <a:p>
            <a:r>
              <a:rPr lang="en-US" sz="2400" dirty="0" smtClean="0">
                <a:solidFill>
                  <a:schemeClr val="bg2"/>
                </a:solidFill>
              </a:rPr>
              <a:t>Grow in clumps (lichens and mosses) for warmth</a:t>
            </a:r>
            <a:endParaRPr lang="en-US" sz="2400" dirty="0">
              <a:solidFill>
                <a:schemeClr val="bg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2743200" y="685800"/>
            <a:ext cx="3200400" cy="6801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imes New Roman"/>
              <a:buNone/>
            </a:pPr>
            <a:r>
              <a:rPr lang="en" sz="5400" b="0" i="0" u="none" strike="noStrike" cap="none">
                <a:solidFill>
                  <a:schemeClr val="dk2"/>
                </a:solidFill>
                <a:latin typeface="Times New Roman"/>
                <a:ea typeface="Times New Roman"/>
                <a:cs typeface="Times New Roman"/>
                <a:sym typeface="Times New Roman"/>
              </a:rPr>
              <a:t>Grassland</a:t>
            </a:r>
          </a:p>
        </p:txBody>
      </p:sp>
      <p:sp>
        <p:nvSpPr>
          <p:cNvPr id="688" name="Shape 688"/>
          <p:cNvSpPr txBox="1">
            <a:spLocks noGrp="1"/>
          </p:cNvSpPr>
          <p:nvPr>
            <p:ph type="body" idx="1"/>
          </p:nvPr>
        </p:nvSpPr>
        <p:spPr>
          <a:xfrm>
            <a:off x="609600" y="1365646"/>
            <a:ext cx="8229600" cy="372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2800" b="0" i="0" u="none" strike="noStrike" cap="none">
                <a:solidFill>
                  <a:srgbClr val="1F2E5C"/>
                </a:solidFill>
                <a:latin typeface="Times New Roman"/>
                <a:ea typeface="Times New Roman"/>
                <a:cs typeface="Times New Roman"/>
                <a:sym typeface="Times New Roman"/>
              </a:rPr>
              <a:t>A biome where grasses, not trees, are the main plant life. There are two types of grasslands: Tropical grasslands (Savannah) and the Temperate grasslands.</a:t>
            </a:r>
            <a:br>
              <a:rPr lang="en" sz="2800" b="0" i="0" u="none" strike="noStrike" cap="none">
                <a:solidFill>
                  <a:srgbClr val="1F2E5C"/>
                </a:solidFill>
                <a:latin typeface="Times New Roman"/>
                <a:ea typeface="Times New Roman"/>
                <a:cs typeface="Times New Roman"/>
                <a:sym typeface="Times New Roman"/>
              </a:rPr>
            </a:br>
            <a:endParaRPr lang="en" sz="2800" b="0" i="0" u="none" strike="noStrike" cap="none">
              <a:solidFill>
                <a:srgbClr val="1F2E5C"/>
              </a:solidFill>
              <a:latin typeface="Times New Roman"/>
              <a:ea typeface="Times New Roman"/>
              <a:cs typeface="Times New Roman"/>
              <a:sym typeface="Times New Roman"/>
            </a:endParaRPr>
          </a:p>
          <a:p>
            <a:pPr marL="1027112" marR="0" lvl="1" indent="-455612" algn="l" rtl="0">
              <a:lnSpc>
                <a:spcPct val="80000"/>
              </a:lnSpc>
              <a:spcBef>
                <a:spcPts val="480"/>
              </a:spcBef>
              <a:spcAft>
                <a:spcPts val="0"/>
              </a:spcAft>
              <a:buClr>
                <a:schemeClr val="accent2"/>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Dominated by grass</a:t>
            </a:r>
          </a:p>
          <a:p>
            <a:pPr marL="1027112" marR="0" lvl="1" indent="-455612" algn="l" rtl="0">
              <a:lnSpc>
                <a:spcPct val="80000"/>
              </a:lnSpc>
              <a:spcBef>
                <a:spcPts val="480"/>
              </a:spcBef>
              <a:spcAft>
                <a:spcPts val="0"/>
              </a:spcAft>
              <a:buClr>
                <a:schemeClr val="accent2"/>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Savannah has a wet and dry season</a:t>
            </a:r>
          </a:p>
          <a:p>
            <a:pPr marL="1027112" marR="0" lvl="1" indent="-455612" algn="l" rtl="0">
              <a:lnSpc>
                <a:spcPct val="80000"/>
              </a:lnSpc>
              <a:spcBef>
                <a:spcPts val="480"/>
              </a:spcBef>
              <a:spcAft>
                <a:spcPts val="0"/>
              </a:spcAft>
              <a:buClr>
                <a:schemeClr val="accent2"/>
              </a:buClr>
              <a:buSzPct val="75000"/>
              <a:buFont typeface="Noto Sans Symbols"/>
              <a:buChar char="■"/>
            </a:pPr>
            <a:r>
              <a:rPr lang="en" sz="2400" b="0" i="0" u="none" strike="noStrike" cap="none">
                <a:solidFill>
                  <a:srgbClr val="1F2E5C"/>
                </a:solidFill>
                <a:latin typeface="Times New Roman"/>
                <a:ea typeface="Times New Roman"/>
                <a:cs typeface="Times New Roman"/>
                <a:sym typeface="Times New Roman"/>
              </a:rPr>
              <a:t>Temperate grassland has hot summers and cold winters</a:t>
            </a:r>
          </a:p>
          <a:p>
            <a:pPr marL="2057400" marR="0" lvl="4" indent="-228600" algn="l" rtl="0">
              <a:lnSpc>
                <a:spcPct val="80000"/>
              </a:lnSpc>
              <a:spcBef>
                <a:spcPts val="360"/>
              </a:spcBef>
              <a:spcAft>
                <a:spcPts val="0"/>
              </a:spcAft>
              <a:buClr>
                <a:schemeClr val="hlink"/>
              </a:buClr>
              <a:buSzPct val="54999"/>
              <a:buFont typeface="Noto Sans Symbols"/>
              <a:buNone/>
            </a:pPr>
            <a:endParaRPr sz="1800" b="0" i="0" u="none" strike="noStrike" cap="none">
              <a:solidFill>
                <a:schemeClr val="dk1"/>
              </a:solidFill>
              <a:latin typeface="Times New Roman"/>
              <a:ea typeface="Times New Roman"/>
              <a:cs typeface="Times New Roman"/>
              <a:sym typeface="Times New Roman"/>
            </a:endParaRPr>
          </a:p>
          <a:p>
            <a:pPr marL="457200" marR="0" lvl="0" indent="-457200" algn="l" rtl="0">
              <a:spcBef>
                <a:spcPts val="360"/>
              </a:spcBef>
              <a:spcAft>
                <a:spcPts val="0"/>
              </a:spcAft>
              <a:buClr>
                <a:srgbClr val="A50021"/>
              </a:buClr>
              <a:buSzPct val="75000"/>
              <a:buFont typeface="Noto Sans Symbols"/>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5400" b="0" i="0" u="none" strike="noStrike" cap="none">
                <a:solidFill>
                  <a:schemeClr val="dk2"/>
                </a:solidFill>
                <a:latin typeface="Times New Roman"/>
                <a:ea typeface="Times New Roman"/>
                <a:cs typeface="Times New Roman"/>
                <a:sym typeface="Times New Roman"/>
              </a:rPr>
              <a:t>Grassland animals</a:t>
            </a:r>
          </a:p>
        </p:txBody>
      </p:sp>
      <p:sp>
        <p:nvSpPr>
          <p:cNvPr id="694" name="Shape 694"/>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3600" b="0" i="0" u="none" strike="noStrike" cap="none">
                <a:solidFill>
                  <a:srgbClr val="1F2E5C"/>
                </a:solidFill>
                <a:latin typeface="Times New Roman"/>
                <a:ea typeface="Times New Roman"/>
                <a:cs typeface="Times New Roman"/>
                <a:sym typeface="Times New Roman"/>
              </a:rPr>
              <a:t>American Grasslands (</a:t>
            </a:r>
            <a:r>
              <a:rPr lang="en" sz="3600">
                <a:solidFill>
                  <a:srgbClr val="1F2E5C"/>
                </a:solidFill>
                <a:latin typeface="Times New Roman"/>
                <a:ea typeface="Times New Roman"/>
                <a:cs typeface="Times New Roman"/>
                <a:sym typeface="Times New Roman"/>
              </a:rPr>
              <a:t>Prairies</a:t>
            </a:r>
            <a:r>
              <a:rPr lang="en" sz="3600" b="0" i="0" u="none" strike="noStrike" cap="none">
                <a:solidFill>
                  <a:srgbClr val="1F2E5C"/>
                </a:solidFill>
                <a:latin typeface="Times New Roman"/>
                <a:ea typeface="Times New Roman"/>
                <a:cs typeface="Times New Roman"/>
                <a:sym typeface="Times New Roman"/>
              </a:rPr>
              <a:t>):  Prairie dogs, foxes, small mammals, snakes, insects, various birds.</a:t>
            </a:r>
          </a:p>
        </p:txBody>
      </p:sp>
      <p:pic>
        <p:nvPicPr>
          <p:cNvPr id="695" name="Shape 695" descr="C:\Program Files\Microsoft Office\Clipart\standard\stddir1\AN04304_.WMF"/>
          <p:cNvPicPr preferRelativeResize="0"/>
          <p:nvPr/>
        </p:nvPicPr>
        <p:blipFill rotWithShape="1">
          <a:blip r:embed="rId3">
            <a:alphaModFix/>
          </a:blip>
          <a:srcRect/>
          <a:stretch/>
        </p:blipFill>
        <p:spPr>
          <a:xfrm>
            <a:off x="4343400" y="3125390"/>
            <a:ext cx="3859200" cy="1426200"/>
          </a:xfrm>
          <a:prstGeom prst="rect">
            <a:avLst/>
          </a:prstGeom>
          <a:noFill/>
          <a:ln>
            <a:noFill/>
          </a:ln>
        </p:spPr>
      </p:pic>
      <p:pic>
        <p:nvPicPr>
          <p:cNvPr id="696" name="Shape 696" descr="C:\Program Files\Microsoft Office\Clipart\standard\stddir1\AN04340_.WMF"/>
          <p:cNvPicPr preferRelativeResize="0"/>
          <p:nvPr/>
        </p:nvPicPr>
        <p:blipFill rotWithShape="1">
          <a:blip r:embed="rId4">
            <a:alphaModFix/>
          </a:blip>
          <a:srcRect/>
          <a:stretch/>
        </p:blipFill>
        <p:spPr>
          <a:xfrm>
            <a:off x="1600200" y="2971800"/>
            <a:ext cx="2514600" cy="17253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183356"/>
            <a:ext cx="8385300" cy="1074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5400" b="0" i="0" u="none" strike="noStrike" cap="none">
                <a:solidFill>
                  <a:schemeClr val="dk2"/>
                </a:solidFill>
                <a:latin typeface="Times New Roman"/>
                <a:ea typeface="Times New Roman"/>
                <a:cs typeface="Times New Roman"/>
                <a:sym typeface="Times New Roman"/>
              </a:rPr>
              <a:t>Grassland animals</a:t>
            </a:r>
          </a:p>
        </p:txBody>
      </p:sp>
      <p:sp>
        <p:nvSpPr>
          <p:cNvPr id="702" name="Shape 702"/>
          <p:cNvSpPr txBox="1">
            <a:spLocks noGrp="1"/>
          </p:cNvSpPr>
          <p:nvPr>
            <p:ph type="body" idx="1"/>
          </p:nvPr>
        </p:nvSpPr>
        <p:spPr>
          <a:xfrm>
            <a:off x="838200" y="1428750"/>
            <a:ext cx="8007300" cy="314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25000"/>
              <a:buFont typeface="Noto Sans Symbols"/>
              <a:buNone/>
            </a:pPr>
            <a:r>
              <a:rPr lang="en" sz="3600" b="0" i="0" u="none" strike="noStrike" cap="none">
                <a:solidFill>
                  <a:srgbClr val="1F2E5C"/>
                </a:solidFill>
                <a:latin typeface="Times New Roman"/>
                <a:ea typeface="Times New Roman"/>
                <a:cs typeface="Times New Roman"/>
                <a:sym typeface="Times New Roman"/>
              </a:rPr>
              <a:t>African Grasslands</a:t>
            </a:r>
            <a:r>
              <a:rPr lang="en" sz="3600">
                <a:solidFill>
                  <a:srgbClr val="1F2E5C"/>
                </a:solidFill>
                <a:latin typeface="Times New Roman"/>
                <a:ea typeface="Times New Roman"/>
                <a:cs typeface="Times New Roman"/>
                <a:sym typeface="Times New Roman"/>
              </a:rPr>
              <a:t> (Savannah)</a:t>
            </a:r>
            <a:r>
              <a:rPr lang="en" sz="3600" b="0" i="0" u="none" strike="noStrike" cap="none">
                <a:solidFill>
                  <a:srgbClr val="1F2E5C"/>
                </a:solidFill>
                <a:latin typeface="Times New Roman"/>
                <a:ea typeface="Times New Roman"/>
                <a:cs typeface="Times New Roman"/>
                <a:sym typeface="Times New Roman"/>
              </a:rPr>
              <a:t>:  Elephants, lions, zebras, giraffes.</a:t>
            </a:r>
          </a:p>
        </p:txBody>
      </p:sp>
      <p:pic>
        <p:nvPicPr>
          <p:cNvPr id="703" name="Shape 703" descr="C:\Program Files\Microsoft Office\Clipart\WebArt\AN01360A.gif"/>
          <p:cNvPicPr preferRelativeResize="0"/>
          <p:nvPr/>
        </p:nvPicPr>
        <p:blipFill rotWithShape="1">
          <a:blip r:embed="rId3">
            <a:alphaModFix/>
          </a:blip>
          <a:srcRect/>
          <a:stretch/>
        </p:blipFill>
        <p:spPr>
          <a:xfrm>
            <a:off x="5029200" y="2743200"/>
            <a:ext cx="3657600" cy="1562100"/>
          </a:xfrm>
          <a:prstGeom prst="rect">
            <a:avLst/>
          </a:prstGeom>
          <a:noFill/>
          <a:ln>
            <a:noFill/>
          </a:ln>
        </p:spPr>
      </p:pic>
      <p:pic>
        <p:nvPicPr>
          <p:cNvPr id="704" name="Shape 704" descr="c:\Program Files\Microsoft Office\Clipart\corpbas\j0079024.wmf"/>
          <p:cNvPicPr preferRelativeResize="0"/>
          <p:nvPr/>
        </p:nvPicPr>
        <p:blipFill rotWithShape="1">
          <a:blip r:embed="rId4">
            <a:alphaModFix/>
          </a:blip>
          <a:srcRect/>
          <a:stretch/>
        </p:blipFill>
        <p:spPr>
          <a:xfrm>
            <a:off x="1600200" y="2686050"/>
            <a:ext cx="2313000" cy="17001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chemeClr val="bg2"/>
                </a:solidFill>
              </a:rPr>
              <a:t>Grassland Plant Adaptations</a:t>
            </a:r>
            <a:endParaRPr lang="en-US" sz="2400" dirty="0">
              <a:solidFill>
                <a:schemeClr val="bg2"/>
              </a:solidFill>
            </a:endParaRPr>
          </a:p>
        </p:txBody>
      </p:sp>
      <p:sp>
        <p:nvSpPr>
          <p:cNvPr id="3" name="Text Placeholder 2"/>
          <p:cNvSpPr>
            <a:spLocks noGrp="1"/>
          </p:cNvSpPr>
          <p:nvPr>
            <p:ph type="body" idx="1"/>
          </p:nvPr>
        </p:nvSpPr>
        <p:spPr>
          <a:xfrm>
            <a:off x="827690" y="1060887"/>
            <a:ext cx="8007300" cy="3899995"/>
          </a:xfrm>
        </p:spPr>
        <p:txBody>
          <a:bodyPr/>
          <a:lstStyle/>
          <a:p>
            <a:r>
              <a:rPr lang="en-US" sz="2400" dirty="0" smtClean="0">
                <a:solidFill>
                  <a:schemeClr val="bg2"/>
                </a:solidFill>
              </a:rPr>
              <a:t>Grasses have underground roots that can store moisture</a:t>
            </a:r>
          </a:p>
          <a:p>
            <a:r>
              <a:rPr lang="en-US" sz="2400" dirty="0" smtClean="0">
                <a:solidFill>
                  <a:schemeClr val="bg2"/>
                </a:solidFill>
              </a:rPr>
              <a:t>Trees usually have very deep roots and some can store water in trunks</a:t>
            </a:r>
          </a:p>
          <a:p>
            <a:r>
              <a:rPr lang="en-US" sz="2400" dirty="0" smtClean="0">
                <a:solidFill>
                  <a:schemeClr val="bg2"/>
                </a:solidFill>
              </a:rPr>
              <a:t>Grasses can grow from seed but also from rhizomes(underground stems)</a:t>
            </a:r>
          </a:p>
          <a:p>
            <a:r>
              <a:rPr lang="en-US" sz="2400" dirty="0" smtClean="0">
                <a:solidFill>
                  <a:schemeClr val="bg2"/>
                </a:solidFill>
              </a:rPr>
              <a:t>Blades of grass &amp; shrub leaves have narrow leaves to lose less water and limit surface area exposed to sun</a:t>
            </a:r>
            <a:endParaRPr lang="en-US" sz="2400" dirty="0">
              <a:solidFill>
                <a:schemeClr val="bg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95300" y="576262"/>
            <a:ext cx="8229600" cy="857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4400" b="0" i="0" u="none" strike="noStrike" cap="none">
                <a:solidFill>
                  <a:schemeClr val="dk2"/>
                </a:solidFill>
                <a:latin typeface="Times New Roman"/>
                <a:ea typeface="Times New Roman"/>
                <a:cs typeface="Times New Roman"/>
                <a:sym typeface="Times New Roman"/>
              </a:rPr>
              <a:t>Marine Biome</a:t>
            </a:r>
          </a:p>
        </p:txBody>
      </p:sp>
      <p:sp>
        <p:nvSpPr>
          <p:cNvPr id="710" name="Shape 710"/>
          <p:cNvSpPr txBox="1">
            <a:spLocks noGrp="1"/>
          </p:cNvSpPr>
          <p:nvPr>
            <p:ph type="body" idx="1"/>
          </p:nvPr>
        </p:nvSpPr>
        <p:spPr>
          <a:xfrm>
            <a:off x="457200" y="1385395"/>
            <a:ext cx="8686800" cy="30815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Consists of oceans, coral reefs, and estuaries</a:t>
            </a:r>
          </a:p>
          <a:p>
            <a:pPr marL="0" marR="0" lvl="0" indent="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The ocean is the largest of all ecosystems.</a:t>
            </a:r>
          </a:p>
          <a:p>
            <a:pPr marL="0" marR="0" lvl="0" indent="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The ocean contains a diverse array of plants and animals at various depth zones.</a:t>
            </a:r>
          </a:p>
          <a:p>
            <a:pPr marL="0" marR="0" lvl="0" indent="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Coral reefs consist mainly of coral.</a:t>
            </a:r>
          </a:p>
          <a:p>
            <a:pPr marL="0" marR="0" lvl="0" indent="0" algn="l" rtl="0">
              <a:lnSpc>
                <a:spcPct val="10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Estuaries are areas where fresh and salt water environments converge. Mangroves, oysters, crabs and marsh grasses are examples of species in this environment.</a:t>
            </a:r>
          </a:p>
          <a:p>
            <a:pPr marL="0" marR="0" lvl="0" indent="0" algn="l" rtl="0">
              <a:lnSpc>
                <a:spcPct val="80000"/>
              </a:lnSpc>
              <a:spcBef>
                <a:spcPts val="560"/>
              </a:spcBef>
              <a:spcAft>
                <a:spcPts val="0"/>
              </a:spcAft>
              <a:buClr>
                <a:srgbClr val="A50021"/>
              </a:buClr>
              <a:buSzPct val="25000"/>
              <a:buFont typeface="Noto Sans Symbols"/>
              <a:buNone/>
            </a:pPr>
            <a:endParaRPr sz="2400" b="0" i="0" u="none" strike="noStrike" cap="none" dirty="0">
              <a:solidFill>
                <a:srgbClr val="FFFF00"/>
              </a:solidFill>
              <a:latin typeface="Times New Roman"/>
              <a:ea typeface="Times New Roman"/>
              <a:cs typeface="Times New Roman"/>
              <a:sym typeface="Times New Roman"/>
            </a:endParaRPr>
          </a:p>
          <a:p>
            <a:pPr marL="457200" marR="0" lvl="0" indent="-457200" algn="l" rtl="0">
              <a:spcBef>
                <a:spcPts val="560"/>
              </a:spcBef>
              <a:spcAft>
                <a:spcPts val="0"/>
              </a:spcAft>
              <a:buClr>
                <a:srgbClr val="A50021"/>
              </a:buClr>
              <a:buSzPct val="75000"/>
              <a:buFont typeface="Noto Sans Symbols"/>
              <a:buNone/>
            </a:pPr>
            <a:endParaRPr sz="2400" b="0" i="0" u="none" strike="noStrike" cap="none" dirty="0">
              <a:solidFill>
                <a:srgbClr val="FFFF00"/>
              </a:solidFill>
              <a:latin typeface="Times New Roman"/>
              <a:ea typeface="Times New Roman"/>
              <a:cs typeface="Times New Roman"/>
              <a:sym typeface="Times New Roman"/>
            </a:endParaRPr>
          </a:p>
        </p:txBody>
      </p:sp>
      <p:pic>
        <p:nvPicPr>
          <p:cNvPr id="711" name="Shape 711" descr="Biomes"/>
          <p:cNvPicPr preferRelativeResize="0"/>
          <p:nvPr/>
        </p:nvPicPr>
        <p:blipFill rotWithShape="1">
          <a:blip r:embed="rId3">
            <a:alphaModFix/>
          </a:blip>
          <a:srcRect t="2000" b="63332"/>
          <a:stretch/>
        </p:blipFill>
        <p:spPr>
          <a:xfrm>
            <a:off x="0" y="0"/>
            <a:ext cx="9220200" cy="742800"/>
          </a:xfrm>
          <a:prstGeom prst="rect">
            <a:avLst/>
          </a:prstGeom>
          <a:noFill/>
          <a:ln>
            <a:noFill/>
          </a:ln>
        </p:spPr>
      </p:pic>
      <p:pic>
        <p:nvPicPr>
          <p:cNvPr id="712" name="Shape 712" descr="Biomes"/>
          <p:cNvPicPr preferRelativeResize="0"/>
          <p:nvPr/>
        </p:nvPicPr>
        <p:blipFill rotWithShape="1">
          <a:blip r:embed="rId3">
            <a:alphaModFix/>
          </a:blip>
          <a:srcRect t="63332"/>
          <a:stretch/>
        </p:blipFill>
        <p:spPr>
          <a:xfrm>
            <a:off x="-76200" y="4414837"/>
            <a:ext cx="9372600" cy="7857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457200" y="814387"/>
            <a:ext cx="8229600" cy="614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 sz="4400" b="0" i="0" u="none" strike="noStrike" cap="none">
                <a:solidFill>
                  <a:schemeClr val="dk2"/>
                </a:solidFill>
                <a:latin typeface="Times New Roman"/>
                <a:ea typeface="Times New Roman"/>
                <a:cs typeface="Times New Roman"/>
                <a:sym typeface="Times New Roman"/>
              </a:rPr>
              <a:t>Freshwater Biomes</a:t>
            </a:r>
          </a:p>
        </p:txBody>
      </p:sp>
      <p:sp>
        <p:nvSpPr>
          <p:cNvPr id="718" name="Shape 718"/>
          <p:cNvSpPr txBox="1">
            <a:spLocks noGrp="1"/>
          </p:cNvSpPr>
          <p:nvPr>
            <p:ph type="body" idx="1"/>
          </p:nvPr>
        </p:nvSpPr>
        <p:spPr>
          <a:xfrm>
            <a:off x="457200" y="1657350"/>
            <a:ext cx="8229600" cy="26859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Includes ponds, and lakes; streams and rivers, and wetlands.</a:t>
            </a:r>
          </a:p>
          <a:p>
            <a:pPr marL="457200" marR="0" lvl="0" indent="-457200" algn="l" rtl="0">
              <a:lnSpc>
                <a:spcPct val="90000"/>
              </a:lnSpc>
              <a:spcBef>
                <a:spcPts val="56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Ponds and lakes have well lit zones and a variety of fish dominate this zone.</a:t>
            </a:r>
          </a:p>
          <a:p>
            <a:pPr marL="457200" marR="0" lvl="0" indent="-457200" algn="l" rtl="0">
              <a:lnSpc>
                <a:spcPct val="90000"/>
              </a:lnSpc>
              <a:spcBef>
                <a:spcPts val="56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Streams and rivers move in one direction.</a:t>
            </a:r>
          </a:p>
          <a:p>
            <a:pPr marL="457200" marR="0" lvl="0" indent="-457200" algn="l" rtl="0">
              <a:lnSpc>
                <a:spcPct val="90000"/>
              </a:lnSpc>
              <a:spcBef>
                <a:spcPts val="560"/>
              </a:spcBef>
              <a:spcAft>
                <a:spcPts val="0"/>
              </a:spcAft>
              <a:buClr>
                <a:srgbClr val="A50021"/>
              </a:buClr>
              <a:buSzPct val="75000"/>
              <a:buFont typeface="Noto Sans Symbols"/>
              <a:buChar char="■"/>
            </a:pPr>
            <a:r>
              <a:rPr lang="en" sz="2400" b="0" i="0" u="none" strike="noStrike" cap="none" dirty="0">
                <a:solidFill>
                  <a:srgbClr val="1F2E5C"/>
                </a:solidFill>
                <a:latin typeface="Times New Roman"/>
                <a:ea typeface="Times New Roman"/>
                <a:cs typeface="Times New Roman"/>
                <a:sym typeface="Times New Roman"/>
              </a:rPr>
              <a:t>Wetlands are areas of standing water that support aquatic plants. </a:t>
            </a:r>
          </a:p>
          <a:p>
            <a:pPr marL="457200" marR="0" lvl="0" indent="-457200" algn="l" rtl="0">
              <a:spcBef>
                <a:spcPts val="560"/>
              </a:spcBef>
              <a:spcAft>
                <a:spcPts val="0"/>
              </a:spcAft>
              <a:buClr>
                <a:srgbClr val="A50021"/>
              </a:buClr>
              <a:buSzPct val="75000"/>
              <a:buFont typeface="Noto Sans Symbols"/>
              <a:buNone/>
            </a:pPr>
            <a:endParaRPr sz="2800" b="0" i="0" u="none" strike="noStrike" cap="none" dirty="0">
              <a:solidFill>
                <a:srgbClr val="1F2E5C"/>
              </a:solidFill>
              <a:latin typeface="Times New Roman"/>
              <a:ea typeface="Times New Roman"/>
              <a:cs typeface="Times New Roman"/>
              <a:sym typeface="Times New Roman"/>
            </a:endParaRPr>
          </a:p>
        </p:txBody>
      </p:sp>
      <p:pic>
        <p:nvPicPr>
          <p:cNvPr id="719" name="Shape 719" descr="Biomes"/>
          <p:cNvPicPr preferRelativeResize="0"/>
          <p:nvPr/>
        </p:nvPicPr>
        <p:blipFill rotWithShape="1">
          <a:blip r:embed="rId3">
            <a:alphaModFix/>
          </a:blip>
          <a:srcRect t="2000" b="63332"/>
          <a:stretch/>
        </p:blipFill>
        <p:spPr>
          <a:xfrm>
            <a:off x="0" y="0"/>
            <a:ext cx="9220200" cy="742800"/>
          </a:xfrm>
          <a:prstGeom prst="rect">
            <a:avLst/>
          </a:prstGeom>
          <a:noFill/>
          <a:ln>
            <a:noFill/>
          </a:ln>
        </p:spPr>
      </p:pic>
      <p:pic>
        <p:nvPicPr>
          <p:cNvPr id="720" name="Shape 720" descr="Biomes"/>
          <p:cNvPicPr preferRelativeResize="0"/>
          <p:nvPr/>
        </p:nvPicPr>
        <p:blipFill rotWithShape="1">
          <a:blip r:embed="rId3">
            <a:alphaModFix/>
          </a:blip>
          <a:srcRect t="63332"/>
          <a:stretch/>
        </p:blipFill>
        <p:spPr>
          <a:xfrm>
            <a:off x="-76200" y="4414837"/>
            <a:ext cx="9372600" cy="78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Two types of Flowering plants</a:t>
            </a:r>
          </a:p>
        </p:txBody>
      </p:sp>
      <p:sp>
        <p:nvSpPr>
          <p:cNvPr id="144" name="Shape 144"/>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buChar char="-"/>
            </a:pPr>
            <a:r>
              <a:rPr lang="en"/>
              <a:t>Perfect: Contains both male and female parts</a:t>
            </a:r>
          </a:p>
          <a:p>
            <a:pPr marL="914400" lvl="1" indent="-228600" rtl="0">
              <a:spcBef>
                <a:spcPts val="0"/>
              </a:spcBef>
              <a:buChar char="-"/>
            </a:pPr>
            <a:r>
              <a:rPr lang="en"/>
              <a:t>Examples:</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pic>
        <p:nvPicPr>
          <p:cNvPr id="145" name="Shape 145" descr="Rose - Free images on Pixabay"/>
          <p:cNvPicPr preferRelativeResize="0"/>
          <p:nvPr/>
        </p:nvPicPr>
        <p:blipFill>
          <a:blip r:embed="rId3">
            <a:alphaModFix/>
          </a:blip>
          <a:stretch>
            <a:fillRect/>
          </a:stretch>
        </p:blipFill>
        <p:spPr>
          <a:xfrm>
            <a:off x="615923" y="2185126"/>
            <a:ext cx="2109576" cy="1910099"/>
          </a:xfrm>
          <a:prstGeom prst="rect">
            <a:avLst/>
          </a:prstGeom>
          <a:noFill/>
          <a:ln>
            <a:noFill/>
          </a:ln>
        </p:spPr>
      </p:pic>
      <p:sp>
        <p:nvSpPr>
          <p:cNvPr id="146" name="Shape 146"/>
          <p:cNvSpPr txBox="1"/>
          <p:nvPr/>
        </p:nvSpPr>
        <p:spPr>
          <a:xfrm>
            <a:off x="1202550" y="4095225"/>
            <a:ext cx="936300" cy="3495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Roses</a:t>
            </a:r>
          </a:p>
        </p:txBody>
      </p:sp>
      <p:pic>
        <p:nvPicPr>
          <p:cNvPr id="147" name="Shape 147" descr="File:Lilium longiflorum (Easter Lily).JPG - Wikipedia"/>
          <p:cNvPicPr preferRelativeResize="0"/>
          <p:nvPr/>
        </p:nvPicPr>
        <p:blipFill>
          <a:blip r:embed="rId4">
            <a:alphaModFix/>
          </a:blip>
          <a:stretch>
            <a:fillRect/>
          </a:stretch>
        </p:blipFill>
        <p:spPr>
          <a:xfrm>
            <a:off x="3413400" y="1970150"/>
            <a:ext cx="2220248" cy="1910098"/>
          </a:xfrm>
          <a:prstGeom prst="rect">
            <a:avLst/>
          </a:prstGeom>
          <a:noFill/>
          <a:ln>
            <a:noFill/>
          </a:ln>
        </p:spPr>
      </p:pic>
      <p:sp>
        <p:nvSpPr>
          <p:cNvPr id="148" name="Shape 148"/>
          <p:cNvSpPr txBox="1"/>
          <p:nvPr/>
        </p:nvSpPr>
        <p:spPr>
          <a:xfrm>
            <a:off x="3880625" y="4095225"/>
            <a:ext cx="1285800" cy="3495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Lilies</a:t>
            </a:r>
          </a:p>
        </p:txBody>
      </p:sp>
      <p:pic>
        <p:nvPicPr>
          <p:cNvPr id="149" name="Shape 149" descr="Hibiscus Flower Free Stock Photo - Public Domain Pictures"/>
          <p:cNvPicPr preferRelativeResize="0"/>
          <p:nvPr/>
        </p:nvPicPr>
        <p:blipFill>
          <a:blip r:embed="rId5">
            <a:alphaModFix/>
          </a:blip>
          <a:stretch>
            <a:fillRect/>
          </a:stretch>
        </p:blipFill>
        <p:spPr>
          <a:xfrm>
            <a:off x="6321549" y="1946424"/>
            <a:ext cx="2109574" cy="1957562"/>
          </a:xfrm>
          <a:prstGeom prst="rect">
            <a:avLst/>
          </a:prstGeom>
          <a:noFill/>
          <a:ln>
            <a:noFill/>
          </a:ln>
        </p:spPr>
      </p:pic>
      <p:sp>
        <p:nvSpPr>
          <p:cNvPr id="150" name="Shape 150"/>
          <p:cNvSpPr txBox="1"/>
          <p:nvPr/>
        </p:nvSpPr>
        <p:spPr>
          <a:xfrm>
            <a:off x="6750850" y="4130175"/>
            <a:ext cx="1439700" cy="2796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Hibiscus</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3302</Words>
  <Application>Microsoft Office PowerPoint</Application>
  <PresentationFormat>On-screen Show (16:9)</PresentationFormat>
  <Paragraphs>360</Paragraphs>
  <Slides>88</Slides>
  <Notes>80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88</vt:i4>
      </vt:variant>
    </vt:vector>
  </HeadingPairs>
  <TitlesOfParts>
    <vt:vector size="101" baseType="lpstr">
      <vt:lpstr>Arial</vt:lpstr>
      <vt:lpstr>Playfair Display</vt:lpstr>
      <vt:lpstr>Montserrat</vt:lpstr>
      <vt:lpstr>Oswald</vt:lpstr>
      <vt:lpstr>Alegreya</vt:lpstr>
      <vt:lpstr>Arial Black</vt:lpstr>
      <vt:lpstr>Noto Sans Symbols</vt:lpstr>
      <vt:lpstr>Comic Sans MS</vt:lpstr>
      <vt:lpstr>Ribeye</vt:lpstr>
      <vt:lpstr>Century Gothic</vt:lpstr>
      <vt:lpstr>Lustria</vt:lpstr>
      <vt:lpstr>Times New Roman</vt:lpstr>
      <vt:lpstr>pop</vt:lpstr>
      <vt:lpstr>Plant Life and Ecosystems</vt:lpstr>
      <vt:lpstr>What are the standards?</vt:lpstr>
      <vt:lpstr>6. L. 1. Understand the structures, processes and behaviors of plants that enable them to survive and reproduce.</vt:lpstr>
      <vt:lpstr>What are YOU expected to know about plants?</vt:lpstr>
      <vt:lpstr>Animals and PLANTS have a great variety of body plans and internal structures that contribute to their being able to make or find food and reproduce.  </vt:lpstr>
      <vt:lpstr>Animals and PLANTS have a great variety of body plans and internal structures that contribute to their being able to make or find food and reproduce. </vt:lpstr>
      <vt:lpstr>Animals and PLANTS have a great variety of body plans and internal structures that contribute to their being able to make or find food and reproduce.  </vt:lpstr>
      <vt:lpstr>The process of sexual reproduction in flowering plants takes place in the flower, which is a complex structure made up of several parts.  </vt:lpstr>
      <vt:lpstr>Two types of Flowering plants</vt:lpstr>
      <vt:lpstr>Two types of Flowering Plants</vt:lpstr>
      <vt:lpstr>Plant Structure and Function: Parts of the Flower A flower has six parts. </vt:lpstr>
      <vt:lpstr>Female parts of Flower</vt:lpstr>
      <vt:lpstr>Female Parts: The Ovary</vt:lpstr>
      <vt:lpstr>Male Parts of Flower</vt:lpstr>
      <vt:lpstr>Parts of Flower</vt:lpstr>
      <vt:lpstr>Xylem and Phloem</vt:lpstr>
      <vt:lpstr>The process of sexual reproduction in flowering plants takes place in the flower, which is a complex structure made up of several parts.  </vt:lpstr>
      <vt:lpstr>The process of sexual reproduction in flowering plants takes place in the flower, which is a complex structure made up of several parts.</vt:lpstr>
      <vt:lpstr>Photosynthesis</vt:lpstr>
      <vt:lpstr>What happens during  Photosynthesis?</vt:lpstr>
      <vt:lpstr> WHO carries out Photosynthesis?</vt:lpstr>
      <vt:lpstr>What powers photosynthesis?</vt:lpstr>
      <vt:lpstr>Materials Used In Photosynthesis</vt:lpstr>
      <vt:lpstr> How do plants get carbon dioxide?</vt:lpstr>
      <vt:lpstr>Slide 25</vt:lpstr>
      <vt:lpstr>What is the equation for the chemical reaction of photosynthesis?</vt:lpstr>
      <vt:lpstr>Materials Produced During Photosynthesis:</vt:lpstr>
      <vt:lpstr>WHERE does Photosynthesis occur?</vt:lpstr>
      <vt:lpstr>WHY is Photosynthesis important?</vt:lpstr>
      <vt:lpstr>What is Cellular Respiration?</vt:lpstr>
      <vt:lpstr>What is Cellular Respiration?</vt:lpstr>
      <vt:lpstr>What is the chemical equation for cellular respiration?</vt:lpstr>
      <vt:lpstr>Relationship between Photosynthesis and  Respiration</vt:lpstr>
      <vt:lpstr>Transpiration</vt:lpstr>
      <vt:lpstr>Dormancy and Tropisms </vt:lpstr>
      <vt:lpstr>6. L. 1. Understand the structures, processes and behaviors of plants that enable them to survive and reproduce.</vt:lpstr>
      <vt:lpstr>Plant Dormancy</vt:lpstr>
      <vt:lpstr>Slide 38</vt:lpstr>
      <vt:lpstr>Slide 39</vt:lpstr>
      <vt:lpstr>Slide 40</vt:lpstr>
      <vt:lpstr>Slide 41</vt:lpstr>
      <vt:lpstr>Slide 42</vt:lpstr>
      <vt:lpstr>Slide 43</vt:lpstr>
      <vt:lpstr>Slide 44</vt:lpstr>
      <vt:lpstr>Food Chains, Food Webs</vt:lpstr>
      <vt:lpstr> 6.L.2. Understand the flow of energy through ecosystems and the responses of populations to the biotic and abiotic factors in their environment. </vt:lpstr>
      <vt:lpstr>Organisms that can make glucose during photosynthesis are called PRODUCERS or Autotrophs. Producers use most of the energy they make for themselves. </vt:lpstr>
      <vt:lpstr>Producers use cellular respiration to supply the energy they need to live.</vt:lpstr>
      <vt:lpstr>CELLULAR RESPIRATION is the chemical reaction that releases the energy in glucose.</vt:lpstr>
      <vt:lpstr>The energy that is not used by producers can be passed on to organisms that cannot make their own energy.  Organisms that cannot make their own energy are called CONSUMERS or Heterotrophs. </vt:lpstr>
      <vt:lpstr>Consumers that eat producers to get energy:</vt:lpstr>
      <vt:lpstr>Some energy in the primary consumer is not lost to the atmosphere or used by the consumer itself.  This energy is available for another consumer.</vt:lpstr>
      <vt:lpstr>A consumer that eats another consumer for energy:</vt:lpstr>
      <vt:lpstr>Most of the energy the secondary consumer gets from the primary consumer is used by the secondary consumer.  Some of the energy is lost as heat, but some energy is stored and can passed on to another consumer.</vt:lpstr>
      <vt:lpstr>A consumer that eats a consumer that already ate a consumer:</vt:lpstr>
      <vt:lpstr>Consumers that eat producers &amp; other consumers</vt:lpstr>
      <vt:lpstr>Consumers that hunt &amp; kill other consumers are called predators. They animals that are hunted &amp; killed are called prey.</vt:lpstr>
      <vt:lpstr>Consumers that eat other consumers that have already died are called scavengers.</vt:lpstr>
      <vt:lpstr>The transfer of energy from sun to producer to primary consumer to secondary consumer to tertiary consumer can be shown in a FOOD CHAIN.</vt:lpstr>
      <vt:lpstr>Another way of showing the transfer of energy in an ecosystem is the ENERGY PYRAMID.</vt:lpstr>
      <vt:lpstr>Energy pyramids show </vt:lpstr>
      <vt:lpstr>Slide 62</vt:lpstr>
      <vt:lpstr>Slide 63</vt:lpstr>
      <vt:lpstr>Food Webs:</vt:lpstr>
      <vt:lpstr>Biomes</vt:lpstr>
      <vt:lpstr> 6.L.2. Understand the flow of energy through ecosystems and the responses of populations to the biotic and abiotic factors in their environment. </vt:lpstr>
      <vt:lpstr>Major biomes:</vt:lpstr>
      <vt:lpstr>Taiga: Coniferous Forest</vt:lpstr>
      <vt:lpstr>Animals of the Taiga</vt:lpstr>
      <vt:lpstr>Taiga Plant Adaptations</vt:lpstr>
      <vt:lpstr>Deciduous Forest</vt:lpstr>
      <vt:lpstr>Animals of the Deciduous Forest</vt:lpstr>
      <vt:lpstr>Deciduous Forest Plant Adaptations</vt:lpstr>
      <vt:lpstr>Tropical Rain Forest</vt:lpstr>
      <vt:lpstr>Animals of the Tropical RainForest</vt:lpstr>
      <vt:lpstr>Rainforest Plant Adaptations</vt:lpstr>
      <vt:lpstr>Desert</vt:lpstr>
      <vt:lpstr>Animals of the Desert</vt:lpstr>
      <vt:lpstr>Plant Adaptations in Desert</vt:lpstr>
      <vt:lpstr>Tundra</vt:lpstr>
      <vt:lpstr>Animals of the Tundra</vt:lpstr>
      <vt:lpstr>Plant Adaptations in Tundra</vt:lpstr>
      <vt:lpstr>Grassland</vt:lpstr>
      <vt:lpstr>Grassland animals</vt:lpstr>
      <vt:lpstr>Grassland animals</vt:lpstr>
      <vt:lpstr>Grassland Plant Adaptations</vt:lpstr>
      <vt:lpstr>Marine Biome</vt:lpstr>
      <vt:lpstr>Freshwater Biomes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Life and Ecosystems</dc:title>
  <dc:creator>nmcknight</dc:creator>
  <cp:lastModifiedBy>n</cp:lastModifiedBy>
  <cp:revision>19</cp:revision>
  <dcterms:modified xsi:type="dcterms:W3CDTF">2020-01-26T18:41:16Z</dcterms:modified>
</cp:coreProperties>
</file>