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0133d84d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0133d84d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0133d84d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0133d84d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60133d84d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60133d84d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0133d84da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0133d84da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0133d84d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0133d84d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0133d84da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0133d84da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0133d84d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0133d84d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0133d84da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0133d84da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0133d84da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0133d84d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Layers of the Earth</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Key Points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Inner Core</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Located Under All the layers- it’s the deepest</a:t>
            </a:r>
            <a:endParaRPr/>
          </a:p>
          <a:p>
            <a:pPr indent="-342900" lvl="0" marL="457200" rtl="0" algn="l">
              <a:spcBef>
                <a:spcPts val="0"/>
              </a:spcBef>
              <a:spcAft>
                <a:spcPts val="0"/>
              </a:spcAft>
              <a:buSzPts val="1800"/>
              <a:buChar char="●"/>
            </a:pPr>
            <a:r>
              <a:rPr lang="en"/>
              <a:t>Most Dense layer</a:t>
            </a:r>
            <a:endParaRPr/>
          </a:p>
          <a:p>
            <a:pPr indent="-342900" lvl="0" marL="457200" rtl="0" algn="l">
              <a:spcBef>
                <a:spcPts val="0"/>
              </a:spcBef>
              <a:spcAft>
                <a:spcPts val="0"/>
              </a:spcAft>
              <a:buSzPts val="1800"/>
              <a:buChar char="●"/>
            </a:pPr>
            <a:r>
              <a:rPr lang="en"/>
              <a:t>State of matter: Solid</a:t>
            </a:r>
            <a:endParaRPr/>
          </a:p>
          <a:p>
            <a:pPr indent="-342900" lvl="0" marL="457200" rtl="0" algn="l">
              <a:spcBef>
                <a:spcPts val="0"/>
              </a:spcBef>
              <a:spcAft>
                <a:spcPts val="0"/>
              </a:spcAft>
              <a:buSzPts val="1800"/>
              <a:buChar char="●"/>
            </a:pPr>
            <a:r>
              <a:rPr lang="en"/>
              <a:t>Composition: Mostly Iron (Fe) and Nickel (Ni)</a:t>
            </a:r>
            <a:endParaRPr/>
          </a:p>
          <a:p>
            <a:pPr indent="-342900" lvl="0" marL="457200" rtl="0" algn="l">
              <a:spcBef>
                <a:spcPts val="0"/>
              </a:spcBef>
              <a:spcAft>
                <a:spcPts val="0"/>
              </a:spcAft>
              <a:buSzPts val="1800"/>
              <a:buChar char="●"/>
            </a:pPr>
            <a:r>
              <a:rPr lang="en"/>
              <a:t>Thickness: About 1200 km</a:t>
            </a:r>
            <a:endParaRPr/>
          </a:p>
          <a:p>
            <a:pPr indent="-342900" lvl="0" marL="457200" rtl="0" algn="l">
              <a:spcBef>
                <a:spcPts val="0"/>
              </a:spcBef>
              <a:spcAft>
                <a:spcPts val="0"/>
              </a:spcAft>
              <a:buSzPts val="1800"/>
              <a:buChar char="●"/>
            </a:pPr>
            <a:r>
              <a:rPr lang="en"/>
              <a:t>Temperature: Hottest Layer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idx="1" type="subTitle"/>
          </p:nvPr>
        </p:nvSpPr>
        <p:spPr>
          <a:xfrm>
            <a:off x="172925" y="306950"/>
            <a:ext cx="8520600" cy="4162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Some Things to Remember:</a:t>
            </a:r>
            <a:endParaRPr/>
          </a:p>
          <a:p>
            <a:pPr indent="0" lvl="0" marL="0" rtl="0" algn="ctr">
              <a:spcBef>
                <a:spcPts val="0"/>
              </a:spcBef>
              <a:spcAft>
                <a:spcPts val="0"/>
              </a:spcAft>
              <a:buNone/>
            </a:pPr>
            <a:r>
              <a:t/>
            </a:r>
            <a:endParaRPr/>
          </a:p>
          <a:p>
            <a:pPr indent="-406400" lvl="0" marL="457200" rtl="0" algn="l">
              <a:spcBef>
                <a:spcPts val="0"/>
              </a:spcBef>
              <a:spcAft>
                <a:spcPts val="0"/>
              </a:spcAft>
              <a:buSzPts val="2800"/>
              <a:buChar char="●"/>
            </a:pPr>
            <a:r>
              <a:rPr lang="en"/>
              <a:t>Density increases       the Deeper you go       </a:t>
            </a:r>
            <a:endParaRPr/>
          </a:p>
          <a:p>
            <a:pPr indent="0" lvl="0" marL="0" rtl="0" algn="l">
              <a:spcBef>
                <a:spcPts val="0"/>
              </a:spcBef>
              <a:spcAft>
                <a:spcPts val="0"/>
              </a:spcAft>
              <a:buNone/>
            </a:pPr>
            <a:r>
              <a:t/>
            </a:r>
            <a:endParaRPr/>
          </a:p>
          <a:p>
            <a:pPr indent="-406400" lvl="0" marL="457200" rtl="0" algn="l">
              <a:spcBef>
                <a:spcPts val="0"/>
              </a:spcBef>
              <a:spcAft>
                <a:spcPts val="0"/>
              </a:spcAft>
              <a:buSzPts val="2800"/>
              <a:buChar char="●"/>
            </a:pPr>
            <a:r>
              <a:rPr lang="en"/>
              <a:t>Pressure increases      the Deeper you go      </a:t>
            </a:r>
            <a:endParaRPr/>
          </a:p>
          <a:p>
            <a:pPr indent="0" lvl="0" marL="457200" rtl="0" algn="l">
              <a:spcBef>
                <a:spcPts val="0"/>
              </a:spcBef>
              <a:spcAft>
                <a:spcPts val="0"/>
              </a:spcAft>
              <a:buNone/>
            </a:pPr>
            <a:r>
              <a:t/>
            </a:r>
            <a:endParaRPr/>
          </a:p>
          <a:p>
            <a:pPr indent="-406400" lvl="0" marL="457200" rtl="0" algn="l">
              <a:spcBef>
                <a:spcPts val="0"/>
              </a:spcBef>
              <a:spcAft>
                <a:spcPts val="0"/>
              </a:spcAft>
              <a:buSzPts val="2800"/>
              <a:buChar char="●"/>
            </a:pPr>
            <a:r>
              <a:rPr lang="en"/>
              <a:t>Temperature increases     the Deeper you go </a:t>
            </a:r>
            <a:endParaRPr/>
          </a:p>
        </p:txBody>
      </p:sp>
      <p:sp>
        <p:nvSpPr>
          <p:cNvPr id="61" name="Google Shape;61;p14"/>
          <p:cNvSpPr/>
          <p:nvPr/>
        </p:nvSpPr>
        <p:spPr>
          <a:xfrm>
            <a:off x="3666825" y="1119875"/>
            <a:ext cx="277500" cy="5748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a:off x="7254425" y="1258625"/>
            <a:ext cx="277500" cy="485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a:off x="3855125" y="1906575"/>
            <a:ext cx="277500" cy="5748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a:off x="7426650" y="2086350"/>
            <a:ext cx="277500" cy="485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4"/>
          <p:cNvSpPr/>
          <p:nvPr/>
        </p:nvSpPr>
        <p:spPr>
          <a:xfrm>
            <a:off x="4354375" y="2772525"/>
            <a:ext cx="277500" cy="5748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7836725" y="2906425"/>
            <a:ext cx="277500" cy="4854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type="ctrTitle"/>
          </p:nvPr>
        </p:nvSpPr>
        <p:spPr>
          <a:xfrm>
            <a:off x="311700" y="744575"/>
            <a:ext cx="8520600" cy="623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Order of the Layers of the Earth</a:t>
            </a:r>
            <a:endParaRPr sz="3600"/>
          </a:p>
        </p:txBody>
      </p:sp>
      <p:sp>
        <p:nvSpPr>
          <p:cNvPr id="72" name="Google Shape;72;p15"/>
          <p:cNvSpPr txBox="1"/>
          <p:nvPr>
            <p:ph idx="1" type="subTitle"/>
          </p:nvPr>
        </p:nvSpPr>
        <p:spPr>
          <a:xfrm>
            <a:off x="311700" y="1702225"/>
            <a:ext cx="8520600" cy="289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sz="1800"/>
              <a:t>he layers of the Earth are in the order they are in because of density.  The most dense layers sink to the center of the Earth and the least dense layers float to the top of the Earth….so, </a:t>
            </a:r>
            <a:endParaRPr sz="1800"/>
          </a:p>
          <a:p>
            <a:pPr indent="-342900" lvl="0" marL="457200" rtl="0" algn="l">
              <a:spcBef>
                <a:spcPts val="0"/>
              </a:spcBef>
              <a:spcAft>
                <a:spcPts val="0"/>
              </a:spcAft>
              <a:buSzPts val="1800"/>
              <a:buChar char="-"/>
            </a:pPr>
            <a:r>
              <a:rPr lang="en" sz="1800"/>
              <a:t>the crust is on top because it is the least dense.</a:t>
            </a:r>
            <a:endParaRPr sz="1800"/>
          </a:p>
          <a:p>
            <a:pPr indent="-342900" lvl="0" marL="457200" rtl="0" algn="l">
              <a:spcBef>
                <a:spcPts val="0"/>
              </a:spcBef>
              <a:spcAft>
                <a:spcPts val="0"/>
              </a:spcAft>
              <a:buSzPts val="1800"/>
              <a:buChar char="-"/>
            </a:pPr>
            <a:r>
              <a:rPr lang="en" sz="1800"/>
              <a:t>The mantle is under the crust because it is more dense than the crust but less dense than the outer core and inner core.  </a:t>
            </a:r>
            <a:endParaRPr sz="1800"/>
          </a:p>
          <a:p>
            <a:pPr indent="-342900" lvl="0" marL="457200" rtl="0" algn="l">
              <a:spcBef>
                <a:spcPts val="0"/>
              </a:spcBef>
              <a:spcAft>
                <a:spcPts val="0"/>
              </a:spcAft>
              <a:buSzPts val="1800"/>
              <a:buChar char="-"/>
            </a:pPr>
            <a:r>
              <a:rPr lang="en" sz="1800"/>
              <a:t>The outer core is under the mantle but above the inner core because it is more dense than the crust and mantle, but less dense than the inner core.</a:t>
            </a:r>
            <a:endParaRPr sz="1800"/>
          </a:p>
          <a:p>
            <a:pPr indent="-342900" lvl="0" marL="457200" rtl="0" algn="l">
              <a:spcBef>
                <a:spcPts val="0"/>
              </a:spcBef>
              <a:spcAft>
                <a:spcPts val="0"/>
              </a:spcAft>
              <a:buSzPts val="1800"/>
              <a:buChar char="-"/>
            </a:pPr>
            <a:r>
              <a:rPr lang="en" sz="1800"/>
              <a:t>And the inner core is under all the other layers because it is the most dense.</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ctrTitle"/>
          </p:nvPr>
        </p:nvSpPr>
        <p:spPr>
          <a:xfrm>
            <a:off x="272050" y="308500"/>
            <a:ext cx="8520600" cy="69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Order of the Layers</a:t>
            </a:r>
            <a:endParaRPr sz="3600"/>
          </a:p>
        </p:txBody>
      </p:sp>
      <p:sp>
        <p:nvSpPr>
          <p:cNvPr id="78" name="Google Shape;78;p16"/>
          <p:cNvSpPr txBox="1"/>
          <p:nvPr>
            <p:ph idx="1" type="subTitle"/>
          </p:nvPr>
        </p:nvSpPr>
        <p:spPr>
          <a:xfrm>
            <a:off x="311700" y="1238800"/>
            <a:ext cx="8520600" cy="3627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pic>
        <p:nvPicPr>
          <p:cNvPr id="79" name="Google Shape;79;p16"/>
          <p:cNvPicPr preferRelativeResize="0"/>
          <p:nvPr/>
        </p:nvPicPr>
        <p:blipFill>
          <a:blip r:embed="rId3">
            <a:alphaModFix/>
          </a:blip>
          <a:stretch>
            <a:fillRect/>
          </a:stretch>
        </p:blipFill>
        <p:spPr>
          <a:xfrm>
            <a:off x="1952013" y="1238800"/>
            <a:ext cx="5239974" cy="36843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Crust</a:t>
            </a:r>
            <a:endParaRPr/>
          </a:p>
        </p:txBody>
      </p:sp>
      <p:sp>
        <p:nvSpPr>
          <p:cNvPr id="85" name="Google Shape;85;p17"/>
          <p:cNvSpPr txBox="1"/>
          <p:nvPr>
            <p:ph idx="1" type="body"/>
          </p:nvPr>
        </p:nvSpPr>
        <p:spPr>
          <a:xfrm>
            <a:off x="311700" y="1152475"/>
            <a:ext cx="8520600" cy="3909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thin outer layer</a:t>
            </a:r>
            <a:endParaRPr/>
          </a:p>
          <a:p>
            <a:pPr indent="-317500" lvl="1" marL="914400" rtl="0" algn="l">
              <a:spcBef>
                <a:spcPts val="0"/>
              </a:spcBef>
              <a:spcAft>
                <a:spcPts val="0"/>
              </a:spcAft>
              <a:buSzPts val="1400"/>
              <a:buChar char="○"/>
            </a:pPr>
            <a:r>
              <a:rPr lang="en"/>
              <a:t>Continental Crust - makes up the land</a:t>
            </a:r>
            <a:endParaRPr/>
          </a:p>
          <a:p>
            <a:pPr indent="-317500" lvl="1" marL="914400" rtl="0" algn="l">
              <a:spcBef>
                <a:spcPts val="0"/>
              </a:spcBef>
              <a:spcAft>
                <a:spcPts val="0"/>
              </a:spcAft>
              <a:buSzPts val="1400"/>
              <a:buChar char="○"/>
            </a:pPr>
            <a:r>
              <a:rPr lang="en"/>
              <a:t>Oceanic Crust - is under the oceans</a:t>
            </a:r>
            <a:endParaRPr/>
          </a:p>
          <a:p>
            <a:pPr indent="-342900" lvl="0" marL="457200" rtl="0" algn="l">
              <a:spcBef>
                <a:spcPts val="0"/>
              </a:spcBef>
              <a:spcAft>
                <a:spcPts val="0"/>
              </a:spcAft>
              <a:buSzPts val="1800"/>
              <a:buChar char="●"/>
            </a:pPr>
            <a:r>
              <a:rPr lang="en"/>
              <a:t>Least dense layer</a:t>
            </a:r>
            <a:endParaRPr/>
          </a:p>
          <a:p>
            <a:pPr indent="-317500" lvl="1" marL="914400" rtl="0" algn="l">
              <a:spcBef>
                <a:spcPts val="0"/>
              </a:spcBef>
              <a:spcAft>
                <a:spcPts val="0"/>
              </a:spcAft>
              <a:buSzPts val="1400"/>
              <a:buChar char="○"/>
            </a:pPr>
            <a:r>
              <a:rPr lang="en"/>
              <a:t> Continental Crust is less dense than the oceanic crust</a:t>
            </a:r>
            <a:endParaRPr/>
          </a:p>
          <a:p>
            <a:pPr indent="-342900" lvl="0" marL="457200" rtl="0" algn="l">
              <a:spcBef>
                <a:spcPts val="0"/>
              </a:spcBef>
              <a:spcAft>
                <a:spcPts val="0"/>
              </a:spcAft>
              <a:buSzPts val="1800"/>
              <a:buChar char="●"/>
            </a:pPr>
            <a:r>
              <a:rPr lang="en"/>
              <a:t>State of Matter - Solid</a:t>
            </a:r>
            <a:endParaRPr/>
          </a:p>
          <a:p>
            <a:pPr indent="-342900" lvl="0" marL="457200" rtl="0" algn="l">
              <a:spcBef>
                <a:spcPts val="0"/>
              </a:spcBef>
              <a:spcAft>
                <a:spcPts val="0"/>
              </a:spcAft>
              <a:buSzPts val="1800"/>
              <a:buChar char="●"/>
            </a:pPr>
            <a:r>
              <a:rPr lang="en"/>
              <a:t>Composition - Rock</a:t>
            </a:r>
            <a:endParaRPr/>
          </a:p>
          <a:p>
            <a:pPr indent="-317500" lvl="1" marL="914400" rtl="0" algn="l">
              <a:spcBef>
                <a:spcPts val="0"/>
              </a:spcBef>
              <a:spcAft>
                <a:spcPts val="0"/>
              </a:spcAft>
              <a:buSzPts val="1400"/>
              <a:buChar char="○"/>
            </a:pPr>
            <a:r>
              <a:rPr lang="en"/>
              <a:t>Continental Crust - mainly made of granite</a:t>
            </a:r>
            <a:endParaRPr/>
          </a:p>
          <a:p>
            <a:pPr indent="-317500" lvl="1" marL="914400" rtl="0" algn="l">
              <a:spcBef>
                <a:spcPts val="0"/>
              </a:spcBef>
              <a:spcAft>
                <a:spcPts val="0"/>
              </a:spcAft>
              <a:buSzPts val="1400"/>
              <a:buChar char="○"/>
            </a:pPr>
            <a:r>
              <a:rPr lang="en"/>
              <a:t>Oceanic Crust - mainly made of basalt</a:t>
            </a:r>
            <a:endParaRPr/>
          </a:p>
          <a:p>
            <a:pPr indent="-342900" lvl="0" marL="457200" rtl="0" algn="l">
              <a:spcBef>
                <a:spcPts val="0"/>
              </a:spcBef>
              <a:spcAft>
                <a:spcPts val="0"/>
              </a:spcAft>
              <a:buSzPts val="1800"/>
              <a:buChar char="●"/>
            </a:pPr>
            <a:r>
              <a:rPr lang="en"/>
              <a:t>Thickness - Thinnest layer -  oceanic crust is thinner than continental crust</a:t>
            </a:r>
            <a:endParaRPr/>
          </a:p>
          <a:p>
            <a:pPr indent="-317500" lvl="1" marL="914400" rtl="0" algn="l">
              <a:spcBef>
                <a:spcPts val="0"/>
              </a:spcBef>
              <a:spcAft>
                <a:spcPts val="0"/>
              </a:spcAft>
              <a:buSzPts val="1400"/>
              <a:buChar char="○"/>
            </a:pPr>
            <a:r>
              <a:rPr lang="en"/>
              <a:t>Continental Crust - thicker than oceanic crust, about 35 km (25 mi) thick, but varies</a:t>
            </a:r>
            <a:endParaRPr/>
          </a:p>
          <a:p>
            <a:pPr indent="-317500" lvl="1" marL="914400" rtl="0" algn="l">
              <a:spcBef>
                <a:spcPts val="0"/>
              </a:spcBef>
              <a:spcAft>
                <a:spcPts val="0"/>
              </a:spcAft>
              <a:buSzPts val="1400"/>
              <a:buChar char="○"/>
            </a:pPr>
            <a:r>
              <a:rPr lang="en"/>
              <a:t>Oceanic Crust - about 5-12 km (3-8 mi) thick</a:t>
            </a:r>
            <a:endParaRPr/>
          </a:p>
          <a:p>
            <a:pPr indent="0" lvl="0" marL="0" rtl="0" algn="l">
              <a:spcBef>
                <a:spcPts val="1600"/>
              </a:spcBef>
              <a:spcAft>
                <a:spcPts val="0"/>
              </a:spcAft>
              <a:buNone/>
            </a:pPr>
            <a:r>
              <a:rPr lang="en"/>
              <a:t>*      Temperature: Coolest layer </a:t>
            </a:r>
            <a:endParaRPr/>
          </a:p>
          <a:p>
            <a:pPr indent="0" lvl="0" marL="0" rtl="0" algn="l">
              <a:spcBef>
                <a:spcPts val="1600"/>
              </a:spcBef>
              <a:spcAft>
                <a:spcPts val="0"/>
              </a:spcAft>
              <a:buNone/>
            </a:pPr>
            <a:r>
              <a:t/>
            </a:r>
            <a:endParaRPr/>
          </a:p>
          <a:p>
            <a:pPr indent="0" lvl="0" marL="45720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8"/>
          <p:cNvSpPr txBox="1"/>
          <p:nvPr>
            <p:ph idx="1" type="subTitle"/>
          </p:nvPr>
        </p:nvSpPr>
        <p:spPr>
          <a:xfrm>
            <a:off x="311700" y="286850"/>
            <a:ext cx="8520600" cy="4530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Continental Crust and Oceanic Crust</a:t>
            </a:r>
            <a:endParaRPr/>
          </a:p>
        </p:txBody>
      </p:sp>
      <p:pic>
        <p:nvPicPr>
          <p:cNvPr id="91" name="Google Shape;91;p18"/>
          <p:cNvPicPr preferRelativeResize="0"/>
          <p:nvPr/>
        </p:nvPicPr>
        <p:blipFill>
          <a:blip r:embed="rId3">
            <a:alphaModFix/>
          </a:blip>
          <a:stretch>
            <a:fillRect/>
          </a:stretch>
        </p:blipFill>
        <p:spPr>
          <a:xfrm>
            <a:off x="3024188" y="1381125"/>
            <a:ext cx="3095625" cy="2381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Mantle</a:t>
            </a:r>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layer right underneath the crust</a:t>
            </a:r>
            <a:endParaRPr/>
          </a:p>
          <a:p>
            <a:pPr indent="-342900" lvl="0" marL="457200" rtl="0" algn="l">
              <a:spcBef>
                <a:spcPts val="0"/>
              </a:spcBef>
              <a:spcAft>
                <a:spcPts val="0"/>
              </a:spcAft>
              <a:buSzPts val="1800"/>
              <a:buChar char="●"/>
            </a:pPr>
            <a:r>
              <a:rPr lang="en"/>
              <a:t>The</a:t>
            </a:r>
            <a:r>
              <a:rPr lang="en" u="sng"/>
              <a:t> 2nd</a:t>
            </a:r>
            <a:r>
              <a:rPr lang="en"/>
              <a:t> </a:t>
            </a:r>
            <a:r>
              <a:rPr lang="en" u="sng"/>
              <a:t>Least</a:t>
            </a:r>
            <a:r>
              <a:rPr lang="en"/>
              <a:t> Dense  layer</a:t>
            </a:r>
            <a:endParaRPr/>
          </a:p>
          <a:p>
            <a:pPr indent="-342900" lvl="0" marL="457200" rtl="0" algn="l">
              <a:spcBef>
                <a:spcPts val="0"/>
              </a:spcBef>
              <a:spcAft>
                <a:spcPts val="0"/>
              </a:spcAft>
              <a:buSzPts val="1800"/>
              <a:buChar char="●"/>
            </a:pPr>
            <a:r>
              <a:rPr lang="en"/>
              <a:t>State of Matter: Solid  (but it is bendable, kind of like silly putty or salt water taffy</a:t>
            </a:r>
            <a:endParaRPr/>
          </a:p>
          <a:p>
            <a:pPr indent="-342900" lvl="0" marL="457200" rtl="0" algn="l">
              <a:spcBef>
                <a:spcPts val="0"/>
              </a:spcBef>
              <a:spcAft>
                <a:spcPts val="0"/>
              </a:spcAft>
              <a:buSzPts val="1800"/>
              <a:buChar char="●"/>
            </a:pPr>
            <a:r>
              <a:rPr lang="en"/>
              <a:t>Composition: Rock and Magma</a:t>
            </a:r>
            <a:endParaRPr/>
          </a:p>
          <a:p>
            <a:pPr indent="-342900" lvl="0" marL="457200" rtl="0" algn="l">
              <a:spcBef>
                <a:spcPts val="0"/>
              </a:spcBef>
              <a:spcAft>
                <a:spcPts val="0"/>
              </a:spcAft>
              <a:buSzPts val="1800"/>
              <a:buChar char="●"/>
            </a:pPr>
            <a:r>
              <a:rPr lang="en"/>
              <a:t>Thickness: About 3000 km</a:t>
            </a:r>
            <a:endParaRPr/>
          </a:p>
          <a:p>
            <a:pPr indent="-342900" lvl="0" marL="457200" rtl="0" algn="l">
              <a:spcBef>
                <a:spcPts val="0"/>
              </a:spcBef>
              <a:spcAft>
                <a:spcPts val="0"/>
              </a:spcAft>
              <a:buSzPts val="1800"/>
              <a:buChar char="●"/>
            </a:pPr>
            <a:r>
              <a:rPr lang="en"/>
              <a:t>Temperature: Much Hotter than the Crust </a:t>
            </a:r>
            <a:endParaRPr/>
          </a:p>
          <a:p>
            <a:pPr indent="-342900" lvl="0" marL="457200" rtl="0" algn="l">
              <a:spcBef>
                <a:spcPts val="0"/>
              </a:spcBef>
              <a:spcAft>
                <a:spcPts val="0"/>
              </a:spcAft>
              <a:buSzPts val="1800"/>
              <a:buChar char="●"/>
            </a:pPr>
            <a:r>
              <a:rPr lang="en"/>
              <a:t>Part of it has convection currents which move the pieces of the lithosphere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Sometimes we break it down differently...</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The LITHOSPHERE is made of ALL of the CRUST </a:t>
            </a:r>
            <a:r>
              <a:rPr lang="en" u="sng"/>
              <a:t>AND</a:t>
            </a:r>
            <a:r>
              <a:rPr lang="en"/>
              <a:t> the TOP Part of the MANTLE</a:t>
            </a:r>
            <a:endParaRPr/>
          </a:p>
          <a:p>
            <a:pPr indent="0" lvl="0" marL="457200" rtl="0" algn="l">
              <a:spcBef>
                <a:spcPts val="1600"/>
              </a:spcBef>
              <a:spcAft>
                <a:spcPts val="0"/>
              </a:spcAft>
              <a:buNone/>
            </a:pPr>
            <a:r>
              <a:t/>
            </a:r>
            <a:endParaRPr/>
          </a:p>
          <a:p>
            <a:pPr indent="-342900" lvl="0" marL="457200" rtl="0" algn="l">
              <a:spcBef>
                <a:spcPts val="1600"/>
              </a:spcBef>
              <a:spcAft>
                <a:spcPts val="0"/>
              </a:spcAft>
              <a:buSzPts val="1800"/>
              <a:buChar char="-"/>
            </a:pPr>
            <a:r>
              <a:rPr lang="en"/>
              <a:t>The ASTHENOSPHERE is the part of the mantle RIGHT UNDER the Lithosphere. It is the part that has the convection currents and makes the lithosphere move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Outer Core</a:t>
            </a:r>
            <a:endParaRPr/>
          </a:p>
        </p:txBody>
      </p:sp>
      <p:sp>
        <p:nvSpPr>
          <p:cNvPr id="109" name="Google Shape;109;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Located Under the Mantle and Above the Inner Core</a:t>
            </a:r>
            <a:endParaRPr/>
          </a:p>
          <a:p>
            <a:pPr indent="-342900" lvl="0" marL="457200" rtl="0" algn="l">
              <a:spcBef>
                <a:spcPts val="0"/>
              </a:spcBef>
              <a:spcAft>
                <a:spcPts val="0"/>
              </a:spcAft>
              <a:buSzPts val="1800"/>
              <a:buChar char="●"/>
            </a:pPr>
            <a:r>
              <a:rPr lang="en"/>
              <a:t>2nd Most Dense layer</a:t>
            </a:r>
            <a:endParaRPr/>
          </a:p>
          <a:p>
            <a:pPr indent="-342900" lvl="0" marL="457200" rtl="0" algn="l">
              <a:spcBef>
                <a:spcPts val="0"/>
              </a:spcBef>
              <a:spcAft>
                <a:spcPts val="0"/>
              </a:spcAft>
              <a:buSzPts val="1800"/>
              <a:buChar char="●"/>
            </a:pPr>
            <a:r>
              <a:rPr lang="en"/>
              <a:t>State of matter: Liquid (the ONLY layer that is liquid!!)</a:t>
            </a:r>
            <a:endParaRPr/>
          </a:p>
          <a:p>
            <a:pPr indent="-342900" lvl="0" marL="457200" rtl="0" algn="l">
              <a:spcBef>
                <a:spcPts val="0"/>
              </a:spcBef>
              <a:spcAft>
                <a:spcPts val="0"/>
              </a:spcAft>
              <a:buSzPts val="1800"/>
              <a:buChar char="●"/>
            </a:pPr>
            <a:r>
              <a:rPr lang="en"/>
              <a:t>Composition: Mostly Iron (Fe) and Nickel (Ni)</a:t>
            </a:r>
            <a:endParaRPr/>
          </a:p>
          <a:p>
            <a:pPr indent="-342900" lvl="0" marL="457200" rtl="0" algn="l">
              <a:spcBef>
                <a:spcPts val="0"/>
              </a:spcBef>
              <a:spcAft>
                <a:spcPts val="0"/>
              </a:spcAft>
              <a:buSzPts val="1800"/>
              <a:buChar char="●"/>
            </a:pPr>
            <a:r>
              <a:rPr lang="en"/>
              <a:t>Thickness: About 2300 km</a:t>
            </a:r>
            <a:endParaRPr/>
          </a:p>
          <a:p>
            <a:pPr indent="-342900" lvl="0" marL="457200" rtl="0" algn="l">
              <a:spcBef>
                <a:spcPts val="0"/>
              </a:spcBef>
              <a:spcAft>
                <a:spcPts val="0"/>
              </a:spcAft>
              <a:buSzPts val="1800"/>
              <a:buChar char="●"/>
            </a:pPr>
            <a:r>
              <a:rPr lang="en"/>
              <a:t>Temperature: Hotter than the Crust and Mantle, but Cooler than the Inner Core</a:t>
            </a:r>
            <a:endParaRPr/>
          </a:p>
          <a:p>
            <a:pPr indent="-342900" lvl="0" marL="457200" rtl="0" algn="l">
              <a:spcBef>
                <a:spcPts val="0"/>
              </a:spcBef>
              <a:spcAft>
                <a:spcPts val="0"/>
              </a:spcAft>
              <a:buSzPts val="1800"/>
              <a:buChar char="●"/>
            </a:pPr>
            <a:r>
              <a:rPr lang="en"/>
              <a:t>We believe Earth’s magnetic field comes from movement in the Outer Core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