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802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80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02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02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802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A295B7B-1F13-477C-B3E6-89493A81D7BF}" type="slidenum">
              <a:rPr lang="en-US"/>
              <a:pPr/>
              <a:t>‹#›</a:t>
            </a:fld>
            <a:endParaRPr lang="en-US"/>
          </a:p>
        </p:txBody>
      </p:sp>
    </p:spTree>
    <p:extLst>
      <p:ext uri="{BB962C8B-B14F-4D97-AF65-F5344CB8AC3E}">
        <p14:creationId xmlns:p14="http://schemas.microsoft.com/office/powerpoint/2010/main" val="278255458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32098" name="Group 2"/>
          <p:cNvGrpSpPr>
            <a:grpSpLocks/>
          </p:cNvGrpSpPr>
          <p:nvPr/>
        </p:nvGrpSpPr>
        <p:grpSpPr bwMode="auto">
          <a:xfrm>
            <a:off x="0" y="0"/>
            <a:ext cx="8458200" cy="5943600"/>
            <a:chOff x="0" y="0"/>
            <a:chExt cx="5328" cy="3744"/>
          </a:xfrm>
        </p:grpSpPr>
        <p:sp>
          <p:nvSpPr>
            <p:cNvPr id="132099"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132100"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13210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2102" name="Rectangle 6"/>
          <p:cNvSpPr>
            <a:spLocks noGrp="1" noChangeArrowheads="1"/>
          </p:cNvSpPr>
          <p:nvPr>
            <p:ph type="dt" sz="quarter" idx="2"/>
          </p:nvPr>
        </p:nvSpPr>
        <p:spPr/>
        <p:txBody>
          <a:bodyPr/>
          <a:lstStyle>
            <a:lvl1pPr>
              <a:defRPr/>
            </a:lvl1pPr>
          </a:lstStyle>
          <a:p>
            <a:endParaRPr lang="en-US"/>
          </a:p>
        </p:txBody>
      </p:sp>
      <p:sp>
        <p:nvSpPr>
          <p:cNvPr id="132103" name="Rectangle 7"/>
          <p:cNvSpPr>
            <a:spLocks noGrp="1" noChangeArrowheads="1"/>
          </p:cNvSpPr>
          <p:nvPr>
            <p:ph type="ftr" sz="quarter" idx="3"/>
          </p:nvPr>
        </p:nvSpPr>
        <p:spPr/>
        <p:txBody>
          <a:bodyPr/>
          <a:lstStyle>
            <a:lvl1pPr>
              <a:defRPr/>
            </a:lvl1pPr>
          </a:lstStyle>
          <a:p>
            <a:endParaRPr lang="en-US"/>
          </a:p>
        </p:txBody>
      </p:sp>
      <p:sp>
        <p:nvSpPr>
          <p:cNvPr id="132104" name="Rectangle 8"/>
          <p:cNvSpPr>
            <a:spLocks noGrp="1" noChangeArrowheads="1"/>
          </p:cNvSpPr>
          <p:nvPr>
            <p:ph type="sldNum" sz="quarter" idx="4"/>
          </p:nvPr>
        </p:nvSpPr>
        <p:spPr/>
        <p:txBody>
          <a:bodyPr/>
          <a:lstStyle>
            <a:lvl1pPr>
              <a:defRPr/>
            </a:lvl1pPr>
          </a:lstStyle>
          <a:p>
            <a:fld id="{0FD56ECC-5AE4-4B1A-95EA-D9E25808075D}" type="slidenum">
              <a:rPr lang="en-US"/>
              <a:pPr/>
              <a:t>‹#›</a:t>
            </a:fld>
            <a:endParaRPr lang="en-US"/>
          </a:p>
        </p:txBody>
      </p:sp>
      <p:sp>
        <p:nvSpPr>
          <p:cNvPr id="13210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B9ED7B2-4361-4903-986A-F2D1828D2A3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C263AF-4009-4F21-A8D5-E4436D17BF9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A406E5-74CF-4BC8-9BCB-AA280B0CA6C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C3B45F-79E4-45B6-A58B-0354B717CF0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72DA62-80E2-4B77-965E-A74AAB53CB0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1A62A67-58D0-4E11-B6A7-1421C4FDE02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8CEB1AE-FEF7-4CAA-B77C-23813C17B09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16618AB-271B-47E7-9E66-BAEBFC1695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189051-950A-4E2C-9302-C0334DD6D5E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BD932F-E292-44B5-AF41-6788C81D050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1074" name="Group 2"/>
          <p:cNvGrpSpPr>
            <a:grpSpLocks/>
          </p:cNvGrpSpPr>
          <p:nvPr/>
        </p:nvGrpSpPr>
        <p:grpSpPr bwMode="auto">
          <a:xfrm>
            <a:off x="0" y="0"/>
            <a:ext cx="7242175" cy="1981200"/>
            <a:chOff x="0" y="0"/>
            <a:chExt cx="4562" cy="1248"/>
          </a:xfrm>
        </p:grpSpPr>
        <p:sp>
          <p:nvSpPr>
            <p:cNvPr id="131075"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131076"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131077"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1078"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079"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C0C0C0"/>
                  </a:outerShdw>
                </a:effectLst>
              </a:defRPr>
            </a:lvl1pPr>
          </a:lstStyle>
          <a:p>
            <a:endParaRPr lang="en-US"/>
          </a:p>
        </p:txBody>
      </p:sp>
      <p:sp>
        <p:nvSpPr>
          <p:cNvPr id="13108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C0C0C0"/>
                  </a:outerShdw>
                </a:effectLst>
              </a:defRPr>
            </a:lvl1pPr>
          </a:lstStyle>
          <a:p>
            <a:endParaRPr lang="en-US"/>
          </a:p>
        </p:txBody>
      </p:sp>
      <p:sp>
        <p:nvSpPr>
          <p:cNvPr id="131081"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C0C0C0"/>
                  </a:outerShdw>
                </a:effectLst>
              </a:defRPr>
            </a:lvl1pPr>
          </a:lstStyle>
          <a:p>
            <a:fld id="{C74CDA84-0543-447B-A08B-EFD39423C4B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C0C0C0"/>
            </a:outerShdw>
          </a:effectLst>
          <a:latin typeface="Tahoma" charset="0"/>
          <a:cs typeface="Arial" charset="0"/>
        </a:defRPr>
      </a:lvl2pPr>
      <a:lvl3pPr algn="ctr" rtl="0" fontAlgn="base">
        <a:spcBef>
          <a:spcPct val="0"/>
        </a:spcBef>
        <a:spcAft>
          <a:spcPct val="0"/>
        </a:spcAft>
        <a:defRPr sz="4400">
          <a:solidFill>
            <a:schemeClr val="tx2"/>
          </a:solidFill>
          <a:effectLst>
            <a:outerShdw blurRad="38100" dist="38100" dir="2700000" algn="tl">
              <a:srgbClr val="C0C0C0"/>
            </a:outerShdw>
          </a:effectLst>
          <a:latin typeface="Tahoma" charset="0"/>
          <a:cs typeface="Arial" charset="0"/>
        </a:defRPr>
      </a:lvl3pPr>
      <a:lvl4pPr algn="ctr" rtl="0" fontAlgn="base">
        <a:spcBef>
          <a:spcPct val="0"/>
        </a:spcBef>
        <a:spcAft>
          <a:spcPct val="0"/>
        </a:spcAft>
        <a:defRPr sz="4400">
          <a:solidFill>
            <a:schemeClr val="tx2"/>
          </a:solidFill>
          <a:effectLst>
            <a:outerShdw blurRad="38100" dist="38100" dir="2700000" algn="tl">
              <a:srgbClr val="C0C0C0"/>
            </a:outerShdw>
          </a:effectLst>
          <a:latin typeface="Tahoma" charset="0"/>
          <a:cs typeface="Arial" charset="0"/>
        </a:defRPr>
      </a:lvl4pPr>
      <a:lvl5pPr algn="ctr" rtl="0" fontAlgn="base">
        <a:spcBef>
          <a:spcPct val="0"/>
        </a:spcBef>
        <a:spcAft>
          <a:spcPct val="0"/>
        </a:spcAft>
        <a:defRPr sz="4400">
          <a:solidFill>
            <a:schemeClr val="tx2"/>
          </a:solidFill>
          <a:effectLst>
            <a:outerShdw blurRad="38100" dist="38100" dir="2700000" algn="tl">
              <a:srgbClr val="C0C0C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charset="0"/>
          <a:cs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C0C0C0"/>
            </a:outerShdw>
          </a:effectLst>
          <a:latin typeface="+mn-lt"/>
          <a:cs typeface="+mn-cs"/>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C0C0C0"/>
            </a:outerShdw>
          </a:effectLst>
          <a:latin typeface="+mn-lt"/>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cs typeface="+mn-cs"/>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0.xml"/><Relationship Id="rId18" Type="http://schemas.openxmlformats.org/officeDocument/2006/relationships/slide" Target="slide15.xml"/><Relationship Id="rId26" Type="http://schemas.openxmlformats.org/officeDocument/2006/relationships/slide" Target="slide7.xml"/><Relationship Id="rId3" Type="http://schemas.openxmlformats.org/officeDocument/2006/relationships/slide" Target="slide3.xml"/><Relationship Id="rId21" Type="http://schemas.openxmlformats.org/officeDocument/2006/relationships/slide" Target="slide12.xml"/><Relationship Id="rId7" Type="http://schemas.openxmlformats.org/officeDocument/2006/relationships/slide" Target="slide26.xml"/><Relationship Id="rId12" Type="http://schemas.openxmlformats.org/officeDocument/2006/relationships/slide" Target="slide21.xml"/><Relationship Id="rId17" Type="http://schemas.openxmlformats.org/officeDocument/2006/relationships/slide" Target="slide16.xml"/><Relationship Id="rId25" Type="http://schemas.openxmlformats.org/officeDocument/2006/relationships/slide" Target="slide8.xml"/><Relationship Id="rId2" Type="http://schemas.openxmlformats.org/officeDocument/2006/relationships/slide" Target="slide2.xml"/><Relationship Id="rId16" Type="http://schemas.openxmlformats.org/officeDocument/2006/relationships/slide" Target="slide17.xml"/><Relationship Id="rId20" Type="http://schemas.openxmlformats.org/officeDocument/2006/relationships/slide" Target="slide13.xml"/><Relationship Id="rId1" Type="http://schemas.openxmlformats.org/officeDocument/2006/relationships/slideLayout" Target="../slideLayouts/slideLayout6.xml"/><Relationship Id="rId6" Type="http://schemas.openxmlformats.org/officeDocument/2006/relationships/slide" Target="slide6.xml"/><Relationship Id="rId11" Type="http://schemas.openxmlformats.org/officeDocument/2006/relationships/slide" Target="slide22.xml"/><Relationship Id="rId24" Type="http://schemas.openxmlformats.org/officeDocument/2006/relationships/slide" Target="slide9.xml"/><Relationship Id="rId5" Type="http://schemas.openxmlformats.org/officeDocument/2006/relationships/slide" Target="slide5.xml"/><Relationship Id="rId15" Type="http://schemas.openxmlformats.org/officeDocument/2006/relationships/slide" Target="slide18.xml"/><Relationship Id="rId23" Type="http://schemas.openxmlformats.org/officeDocument/2006/relationships/slide" Target="slide10.xml"/><Relationship Id="rId10" Type="http://schemas.openxmlformats.org/officeDocument/2006/relationships/slide" Target="slide23.xml"/><Relationship Id="rId19" Type="http://schemas.openxmlformats.org/officeDocument/2006/relationships/slide" Target="slide14.xml"/><Relationship Id="rId4" Type="http://schemas.openxmlformats.org/officeDocument/2006/relationships/slide" Target="slide4.xml"/><Relationship Id="rId9" Type="http://schemas.openxmlformats.org/officeDocument/2006/relationships/slide" Target="slide24.xml"/><Relationship Id="rId14" Type="http://schemas.openxmlformats.org/officeDocument/2006/relationships/slide" Target="slide19.xml"/><Relationship Id="rId22" Type="http://schemas.openxmlformats.org/officeDocument/2006/relationships/slide" Target="slide11.xml"/><Relationship Id="rId27" Type="http://schemas.openxmlformats.org/officeDocument/2006/relationships/slide" Target="slide27.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0.xml"/></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2.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3.xml"/></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4.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5.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themeOverride" Target="../theme/themeOverride26.xml"/><Relationship Id="rId6" Type="http://schemas.openxmlformats.org/officeDocument/2006/relationships/image" Target="../media/image1.wmf"/><Relationship Id="rId5" Type="http://schemas.openxmlformats.org/officeDocument/2006/relationships/slide" Target="slide17.xml"/><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487362"/>
          </a:xfrm>
        </p:spPr>
        <p:txBody>
          <a:bodyPr/>
          <a:lstStyle/>
          <a:p>
            <a:r>
              <a:rPr lang="en-US" sz="4000"/>
              <a:t>Jeopardy</a:t>
            </a:r>
          </a:p>
        </p:txBody>
      </p:sp>
      <p:sp>
        <p:nvSpPr>
          <p:cNvPr id="2053" name="AutoShape 5">
            <a:hlinkClick r:id="rId2" action="ppaction://hlinksldjump"/>
          </p:cNvPr>
          <p:cNvSpPr>
            <a:spLocks noChangeArrowheads="1"/>
          </p:cNvSpPr>
          <p:nvPr/>
        </p:nvSpPr>
        <p:spPr bwMode="auto">
          <a:xfrm>
            <a:off x="457200" y="18288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2" action="ppaction://hlinksldjump"/>
              </a:rPr>
              <a:t>$100</a:t>
            </a:r>
            <a:endParaRPr lang="en-US" altLang="en-US" sz="2400">
              <a:latin typeface="Times" charset="0"/>
            </a:endParaRPr>
          </a:p>
        </p:txBody>
      </p:sp>
      <p:sp>
        <p:nvSpPr>
          <p:cNvPr id="2054" name="AutoShape 6"/>
          <p:cNvSpPr>
            <a:spLocks noChangeArrowheads="1"/>
          </p:cNvSpPr>
          <p:nvPr/>
        </p:nvSpPr>
        <p:spPr bwMode="auto">
          <a:xfrm>
            <a:off x="533400" y="838200"/>
            <a:ext cx="1524000" cy="762000"/>
          </a:xfrm>
          <a:prstGeom prst="flowChartAlternateProcess">
            <a:avLst/>
          </a:prstGeom>
          <a:solidFill>
            <a:schemeClr val="accent1"/>
          </a:solidFill>
          <a:ln w="9525">
            <a:solidFill>
              <a:schemeClr val="tx1"/>
            </a:solidFill>
            <a:miter lim="800000"/>
            <a:headEnd/>
            <a:tailEnd/>
          </a:ln>
          <a:effectLst/>
        </p:spPr>
        <p:txBody>
          <a:bodyPr wrap="none" anchor="ctr"/>
          <a:lstStyle/>
          <a:p>
            <a:pPr algn="ctr" eaLnBrk="0" hangingPunct="0"/>
            <a:r>
              <a:rPr lang="en-US" altLang="en-US" sz="2400" dirty="0" smtClean="0">
                <a:latin typeface="Times" charset="0"/>
              </a:rPr>
              <a:t>Heat </a:t>
            </a:r>
          </a:p>
          <a:p>
            <a:pPr algn="ctr" eaLnBrk="0" hangingPunct="0"/>
            <a:r>
              <a:rPr lang="en-US" altLang="en-US" sz="2400" dirty="0" smtClean="0">
                <a:latin typeface="Times" charset="0"/>
              </a:rPr>
              <a:t>Transfer 1</a:t>
            </a:r>
            <a:endParaRPr lang="en-US" altLang="en-US" sz="2400" dirty="0">
              <a:latin typeface="Times" charset="0"/>
            </a:endParaRPr>
          </a:p>
        </p:txBody>
      </p:sp>
      <p:sp>
        <p:nvSpPr>
          <p:cNvPr id="2055" name="AutoShape 7"/>
          <p:cNvSpPr>
            <a:spLocks noChangeArrowheads="1"/>
          </p:cNvSpPr>
          <p:nvPr/>
        </p:nvSpPr>
        <p:spPr bwMode="auto">
          <a:xfrm>
            <a:off x="2133600" y="838200"/>
            <a:ext cx="1524000" cy="762000"/>
          </a:xfrm>
          <a:prstGeom prst="flowChartAlternateProcess">
            <a:avLst/>
          </a:prstGeom>
          <a:solidFill>
            <a:schemeClr val="accent1"/>
          </a:solidFill>
          <a:ln w="9525">
            <a:solidFill>
              <a:schemeClr val="tx1"/>
            </a:solidFill>
            <a:miter lim="800000"/>
            <a:headEnd/>
            <a:tailEnd/>
          </a:ln>
          <a:effectLst/>
        </p:spPr>
        <p:txBody>
          <a:bodyPr wrap="none" anchor="ctr"/>
          <a:lstStyle/>
          <a:p>
            <a:pPr algn="ctr" eaLnBrk="0" hangingPunct="0"/>
            <a:r>
              <a:rPr lang="en-US" altLang="en-US" sz="2400" dirty="0" smtClean="0">
                <a:latin typeface="Times" charset="0"/>
              </a:rPr>
              <a:t>Heat</a:t>
            </a:r>
          </a:p>
          <a:p>
            <a:pPr algn="ctr" eaLnBrk="0" hangingPunct="0"/>
            <a:r>
              <a:rPr lang="en-US" altLang="en-US" sz="2400" dirty="0" smtClean="0">
                <a:latin typeface="Times" charset="0"/>
              </a:rPr>
              <a:t>Transfer 2</a:t>
            </a:r>
            <a:endParaRPr lang="en-US" altLang="en-US" sz="2400" dirty="0">
              <a:latin typeface="Times" charset="0"/>
            </a:endParaRPr>
          </a:p>
        </p:txBody>
      </p:sp>
      <p:sp>
        <p:nvSpPr>
          <p:cNvPr id="2056" name="AutoShape 8"/>
          <p:cNvSpPr>
            <a:spLocks noChangeArrowheads="1"/>
          </p:cNvSpPr>
          <p:nvPr/>
        </p:nvSpPr>
        <p:spPr bwMode="auto">
          <a:xfrm>
            <a:off x="3810000" y="838200"/>
            <a:ext cx="1524000" cy="762000"/>
          </a:xfrm>
          <a:prstGeom prst="flowChartAlternateProcess">
            <a:avLst/>
          </a:prstGeom>
          <a:solidFill>
            <a:schemeClr val="accent1"/>
          </a:solidFill>
          <a:ln w="9525">
            <a:solidFill>
              <a:schemeClr val="tx1"/>
            </a:solidFill>
            <a:miter lim="800000"/>
            <a:headEnd/>
            <a:tailEnd/>
          </a:ln>
          <a:effectLst/>
        </p:spPr>
        <p:txBody>
          <a:bodyPr wrap="none" anchor="ctr"/>
          <a:lstStyle/>
          <a:p>
            <a:pPr algn="ctr" eaLnBrk="0" hangingPunct="0"/>
            <a:r>
              <a:rPr lang="en-US" altLang="en-US" sz="2400" dirty="0" smtClean="0">
                <a:latin typeface="Times" charset="0"/>
              </a:rPr>
              <a:t>Conductors</a:t>
            </a:r>
            <a:endParaRPr lang="en-US" altLang="en-US" sz="2400" dirty="0">
              <a:latin typeface="Times" charset="0"/>
            </a:endParaRPr>
          </a:p>
        </p:txBody>
      </p:sp>
      <p:sp>
        <p:nvSpPr>
          <p:cNvPr id="2057" name="AutoShape 9"/>
          <p:cNvSpPr>
            <a:spLocks noChangeArrowheads="1"/>
          </p:cNvSpPr>
          <p:nvPr/>
        </p:nvSpPr>
        <p:spPr bwMode="auto">
          <a:xfrm>
            <a:off x="5410200" y="838200"/>
            <a:ext cx="1524000" cy="762000"/>
          </a:xfrm>
          <a:prstGeom prst="flowChartAlternateProcess">
            <a:avLst/>
          </a:prstGeom>
          <a:solidFill>
            <a:schemeClr val="accent1"/>
          </a:solidFill>
          <a:ln w="9525">
            <a:solidFill>
              <a:schemeClr val="tx1"/>
            </a:solidFill>
            <a:miter lim="800000"/>
            <a:headEnd/>
            <a:tailEnd/>
          </a:ln>
          <a:effectLst/>
        </p:spPr>
        <p:txBody>
          <a:bodyPr wrap="none" anchor="ctr"/>
          <a:lstStyle/>
          <a:p>
            <a:pPr algn="ctr" eaLnBrk="0" hangingPunct="0"/>
            <a:r>
              <a:rPr lang="en-US" altLang="en-US" sz="2400" dirty="0" smtClean="0">
                <a:latin typeface="Times" charset="0"/>
              </a:rPr>
              <a:t>Insulators</a:t>
            </a:r>
            <a:endParaRPr lang="en-US" altLang="en-US" sz="2400" dirty="0">
              <a:latin typeface="Times" charset="0"/>
            </a:endParaRPr>
          </a:p>
        </p:txBody>
      </p:sp>
      <p:sp>
        <p:nvSpPr>
          <p:cNvPr id="2058" name="AutoShape 10"/>
          <p:cNvSpPr>
            <a:spLocks noChangeArrowheads="1"/>
          </p:cNvSpPr>
          <p:nvPr/>
        </p:nvSpPr>
        <p:spPr bwMode="auto">
          <a:xfrm>
            <a:off x="7086600" y="838200"/>
            <a:ext cx="1524000" cy="762000"/>
          </a:xfrm>
          <a:prstGeom prst="flowChartAlternateProcess">
            <a:avLst/>
          </a:prstGeom>
          <a:solidFill>
            <a:schemeClr val="accent1"/>
          </a:solidFill>
          <a:ln w="9525">
            <a:solidFill>
              <a:schemeClr val="tx1"/>
            </a:solidFill>
            <a:miter lim="800000"/>
            <a:headEnd/>
            <a:tailEnd/>
          </a:ln>
          <a:effectLst/>
        </p:spPr>
        <p:txBody>
          <a:bodyPr wrap="none" anchor="ctr"/>
          <a:lstStyle/>
          <a:p>
            <a:pPr algn="ctr" eaLnBrk="0" hangingPunct="0"/>
            <a:r>
              <a:rPr lang="en-US" altLang="en-US" sz="2400" dirty="0" smtClean="0">
                <a:latin typeface="Times" charset="0"/>
              </a:rPr>
              <a:t>Definitions</a:t>
            </a:r>
            <a:endParaRPr lang="en-US" altLang="en-US" sz="2400" dirty="0">
              <a:latin typeface="Times" charset="0"/>
            </a:endParaRPr>
          </a:p>
        </p:txBody>
      </p:sp>
      <p:sp>
        <p:nvSpPr>
          <p:cNvPr id="2059" name="AutoShape 11">
            <a:hlinkClick r:id="rId3" action="ppaction://hlinksldjump"/>
          </p:cNvPr>
          <p:cNvSpPr>
            <a:spLocks noChangeArrowheads="1"/>
          </p:cNvSpPr>
          <p:nvPr/>
        </p:nvSpPr>
        <p:spPr bwMode="auto">
          <a:xfrm>
            <a:off x="457200" y="27432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3" action="ppaction://hlinksldjump"/>
              </a:rPr>
              <a:t>$200</a:t>
            </a:r>
            <a:endParaRPr lang="en-US" altLang="en-US" sz="2400">
              <a:latin typeface="Times" charset="0"/>
            </a:endParaRPr>
          </a:p>
        </p:txBody>
      </p:sp>
      <p:sp>
        <p:nvSpPr>
          <p:cNvPr id="2060" name="AutoShape 12">
            <a:hlinkClick r:id="rId4" action="ppaction://hlinksldjump"/>
          </p:cNvPr>
          <p:cNvSpPr>
            <a:spLocks noChangeArrowheads="1"/>
          </p:cNvSpPr>
          <p:nvPr/>
        </p:nvSpPr>
        <p:spPr bwMode="auto">
          <a:xfrm>
            <a:off x="457200" y="36576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4" action="ppaction://hlinksldjump"/>
              </a:rPr>
              <a:t>$300</a:t>
            </a:r>
            <a:endParaRPr lang="en-US" altLang="en-US" sz="2400">
              <a:latin typeface="Times" charset="0"/>
            </a:endParaRPr>
          </a:p>
        </p:txBody>
      </p:sp>
      <p:sp>
        <p:nvSpPr>
          <p:cNvPr id="2061" name="AutoShape 13">
            <a:hlinkClick r:id="rId5" action="ppaction://hlinksldjump"/>
          </p:cNvPr>
          <p:cNvSpPr>
            <a:spLocks noChangeArrowheads="1"/>
          </p:cNvSpPr>
          <p:nvPr/>
        </p:nvSpPr>
        <p:spPr bwMode="auto">
          <a:xfrm>
            <a:off x="457200" y="45720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5" action="ppaction://hlinksldjump"/>
              </a:rPr>
              <a:t>$400</a:t>
            </a:r>
            <a:endParaRPr lang="en-US" altLang="en-US" sz="2400">
              <a:latin typeface="Times" charset="0"/>
            </a:endParaRPr>
          </a:p>
        </p:txBody>
      </p:sp>
      <p:sp>
        <p:nvSpPr>
          <p:cNvPr id="2062" name="AutoShape 14">
            <a:hlinkClick r:id="rId6" action="ppaction://hlinksldjump"/>
          </p:cNvPr>
          <p:cNvSpPr>
            <a:spLocks noChangeArrowheads="1"/>
          </p:cNvSpPr>
          <p:nvPr/>
        </p:nvSpPr>
        <p:spPr bwMode="auto">
          <a:xfrm>
            <a:off x="457200" y="54864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6" action="ppaction://hlinksldjump"/>
              </a:rPr>
              <a:t>$500</a:t>
            </a:r>
            <a:endParaRPr lang="en-US" altLang="en-US" sz="2400">
              <a:latin typeface="Times" charset="0"/>
            </a:endParaRPr>
          </a:p>
        </p:txBody>
      </p:sp>
      <p:sp>
        <p:nvSpPr>
          <p:cNvPr id="2063" name="AutoShape 15">
            <a:hlinkClick r:id="rId7" action="ppaction://hlinksldjump"/>
          </p:cNvPr>
          <p:cNvSpPr>
            <a:spLocks noChangeArrowheads="1"/>
          </p:cNvSpPr>
          <p:nvPr/>
        </p:nvSpPr>
        <p:spPr bwMode="auto">
          <a:xfrm>
            <a:off x="7086600" y="54864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7" action="ppaction://hlinksldjump"/>
              </a:rPr>
              <a:t>$500</a:t>
            </a:r>
            <a:endParaRPr lang="en-US" altLang="en-US" sz="2400">
              <a:latin typeface="Times" charset="0"/>
            </a:endParaRPr>
          </a:p>
        </p:txBody>
      </p:sp>
      <p:sp>
        <p:nvSpPr>
          <p:cNvPr id="2064" name="AutoShape 16">
            <a:hlinkClick r:id="rId8" action="ppaction://hlinksldjump"/>
          </p:cNvPr>
          <p:cNvSpPr>
            <a:spLocks noChangeArrowheads="1"/>
          </p:cNvSpPr>
          <p:nvPr/>
        </p:nvSpPr>
        <p:spPr bwMode="auto">
          <a:xfrm>
            <a:off x="7086600" y="45720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8" action="ppaction://hlinksldjump"/>
              </a:rPr>
              <a:t>$400</a:t>
            </a:r>
            <a:endParaRPr lang="en-US" altLang="en-US" sz="2400">
              <a:latin typeface="Times" charset="0"/>
            </a:endParaRPr>
          </a:p>
        </p:txBody>
      </p:sp>
      <p:sp>
        <p:nvSpPr>
          <p:cNvPr id="2065" name="AutoShape 17">
            <a:hlinkClick r:id="rId9" action="ppaction://hlinksldjump"/>
          </p:cNvPr>
          <p:cNvSpPr>
            <a:spLocks noChangeArrowheads="1"/>
          </p:cNvSpPr>
          <p:nvPr/>
        </p:nvSpPr>
        <p:spPr bwMode="auto">
          <a:xfrm>
            <a:off x="7086600" y="36576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9" action="ppaction://hlinksldjump"/>
              </a:rPr>
              <a:t>$300</a:t>
            </a:r>
            <a:endParaRPr lang="en-US" altLang="en-US" sz="2400">
              <a:latin typeface="Times" charset="0"/>
            </a:endParaRPr>
          </a:p>
        </p:txBody>
      </p:sp>
      <p:sp>
        <p:nvSpPr>
          <p:cNvPr id="2066" name="AutoShape 18">
            <a:hlinkClick r:id="rId10" action="ppaction://hlinksldjump"/>
          </p:cNvPr>
          <p:cNvSpPr>
            <a:spLocks noChangeArrowheads="1"/>
          </p:cNvSpPr>
          <p:nvPr/>
        </p:nvSpPr>
        <p:spPr bwMode="auto">
          <a:xfrm>
            <a:off x="7086600" y="27432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0" action="ppaction://hlinksldjump"/>
              </a:rPr>
              <a:t>$200</a:t>
            </a:r>
            <a:endParaRPr lang="en-US" altLang="en-US" sz="2400">
              <a:latin typeface="Times" charset="0"/>
            </a:endParaRPr>
          </a:p>
        </p:txBody>
      </p:sp>
      <p:sp>
        <p:nvSpPr>
          <p:cNvPr id="2067" name="AutoShape 19">
            <a:hlinkClick r:id="rId11" action="ppaction://hlinksldjump"/>
          </p:cNvPr>
          <p:cNvSpPr>
            <a:spLocks noChangeArrowheads="1"/>
          </p:cNvSpPr>
          <p:nvPr/>
        </p:nvSpPr>
        <p:spPr bwMode="auto">
          <a:xfrm>
            <a:off x="7086600" y="18288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1" action="ppaction://hlinksldjump"/>
              </a:rPr>
              <a:t>$100</a:t>
            </a:r>
            <a:endParaRPr lang="en-US" altLang="en-US" sz="2400">
              <a:latin typeface="Times" charset="0"/>
            </a:endParaRPr>
          </a:p>
        </p:txBody>
      </p:sp>
      <p:sp>
        <p:nvSpPr>
          <p:cNvPr id="2068" name="AutoShape 20">
            <a:hlinkClick r:id="rId12" action="ppaction://hlinksldjump"/>
          </p:cNvPr>
          <p:cNvSpPr>
            <a:spLocks noChangeArrowheads="1"/>
          </p:cNvSpPr>
          <p:nvPr/>
        </p:nvSpPr>
        <p:spPr bwMode="auto">
          <a:xfrm>
            <a:off x="5410200" y="54864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2" action="ppaction://hlinksldjump"/>
              </a:rPr>
              <a:t>$500</a:t>
            </a:r>
            <a:endParaRPr lang="en-US" altLang="en-US" sz="2400">
              <a:latin typeface="Times" charset="0"/>
            </a:endParaRPr>
          </a:p>
        </p:txBody>
      </p:sp>
      <p:sp>
        <p:nvSpPr>
          <p:cNvPr id="2069" name="AutoShape 21">
            <a:hlinkClick r:id="rId13" action="ppaction://hlinksldjump"/>
          </p:cNvPr>
          <p:cNvSpPr>
            <a:spLocks noChangeArrowheads="1"/>
          </p:cNvSpPr>
          <p:nvPr/>
        </p:nvSpPr>
        <p:spPr bwMode="auto">
          <a:xfrm>
            <a:off x="5410200" y="45720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3" action="ppaction://hlinksldjump"/>
              </a:rPr>
              <a:t>$400</a:t>
            </a:r>
            <a:endParaRPr lang="en-US" altLang="en-US" sz="2400">
              <a:latin typeface="Times" charset="0"/>
            </a:endParaRPr>
          </a:p>
        </p:txBody>
      </p:sp>
      <p:sp>
        <p:nvSpPr>
          <p:cNvPr id="2070" name="AutoShape 22">
            <a:hlinkClick r:id="rId14" action="ppaction://hlinksldjump"/>
          </p:cNvPr>
          <p:cNvSpPr>
            <a:spLocks noChangeArrowheads="1"/>
          </p:cNvSpPr>
          <p:nvPr/>
        </p:nvSpPr>
        <p:spPr bwMode="auto">
          <a:xfrm>
            <a:off x="5410200" y="36576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4" action="ppaction://hlinksldjump"/>
              </a:rPr>
              <a:t>$300</a:t>
            </a:r>
            <a:endParaRPr lang="en-US" altLang="en-US" sz="2400">
              <a:latin typeface="Times" charset="0"/>
            </a:endParaRPr>
          </a:p>
        </p:txBody>
      </p:sp>
      <p:sp>
        <p:nvSpPr>
          <p:cNvPr id="2071" name="AutoShape 23">
            <a:hlinkClick r:id="rId15" action="ppaction://hlinksldjump"/>
          </p:cNvPr>
          <p:cNvSpPr>
            <a:spLocks noChangeArrowheads="1"/>
          </p:cNvSpPr>
          <p:nvPr/>
        </p:nvSpPr>
        <p:spPr bwMode="auto">
          <a:xfrm>
            <a:off x="5410200" y="27432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5" action="ppaction://hlinksldjump"/>
              </a:rPr>
              <a:t>$200</a:t>
            </a:r>
            <a:endParaRPr lang="en-US" altLang="en-US" sz="2400">
              <a:latin typeface="Times" charset="0"/>
            </a:endParaRPr>
          </a:p>
        </p:txBody>
      </p:sp>
      <p:sp>
        <p:nvSpPr>
          <p:cNvPr id="2072" name="AutoShape 24">
            <a:hlinkClick r:id="rId16" action="ppaction://hlinksldjump"/>
          </p:cNvPr>
          <p:cNvSpPr>
            <a:spLocks noChangeArrowheads="1"/>
          </p:cNvSpPr>
          <p:nvPr/>
        </p:nvSpPr>
        <p:spPr bwMode="auto">
          <a:xfrm>
            <a:off x="5410200" y="18288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6" action="ppaction://hlinksldjump"/>
              </a:rPr>
              <a:t>$100</a:t>
            </a:r>
            <a:endParaRPr lang="en-US" altLang="en-US" sz="2400">
              <a:latin typeface="Times" charset="0"/>
            </a:endParaRPr>
          </a:p>
        </p:txBody>
      </p:sp>
      <p:sp>
        <p:nvSpPr>
          <p:cNvPr id="2073" name="AutoShape 25">
            <a:hlinkClick r:id="rId17" action="ppaction://hlinksldjump"/>
          </p:cNvPr>
          <p:cNvSpPr>
            <a:spLocks noChangeArrowheads="1"/>
          </p:cNvSpPr>
          <p:nvPr/>
        </p:nvSpPr>
        <p:spPr bwMode="auto">
          <a:xfrm>
            <a:off x="3810000" y="54864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7" action="ppaction://hlinksldjump"/>
              </a:rPr>
              <a:t>$500</a:t>
            </a:r>
            <a:endParaRPr lang="en-US" altLang="en-US" sz="2400">
              <a:latin typeface="Times" charset="0"/>
            </a:endParaRPr>
          </a:p>
        </p:txBody>
      </p:sp>
      <p:sp>
        <p:nvSpPr>
          <p:cNvPr id="2074" name="AutoShape 26">
            <a:hlinkClick r:id="rId18" action="ppaction://hlinksldjump"/>
          </p:cNvPr>
          <p:cNvSpPr>
            <a:spLocks noChangeArrowheads="1"/>
          </p:cNvSpPr>
          <p:nvPr/>
        </p:nvSpPr>
        <p:spPr bwMode="auto">
          <a:xfrm>
            <a:off x="3810000" y="45720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8" action="ppaction://hlinksldjump"/>
              </a:rPr>
              <a:t>$400</a:t>
            </a:r>
            <a:endParaRPr lang="en-US" altLang="en-US" sz="2400">
              <a:latin typeface="Times" charset="0"/>
            </a:endParaRPr>
          </a:p>
        </p:txBody>
      </p:sp>
      <p:sp>
        <p:nvSpPr>
          <p:cNvPr id="2075" name="AutoShape 27">
            <a:hlinkClick r:id="rId19" action="ppaction://hlinksldjump"/>
          </p:cNvPr>
          <p:cNvSpPr>
            <a:spLocks noChangeArrowheads="1"/>
          </p:cNvSpPr>
          <p:nvPr/>
        </p:nvSpPr>
        <p:spPr bwMode="auto">
          <a:xfrm>
            <a:off x="3810000" y="36576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19" action="ppaction://hlinksldjump"/>
              </a:rPr>
              <a:t>$300</a:t>
            </a:r>
            <a:endParaRPr lang="en-US" altLang="en-US" sz="2400">
              <a:latin typeface="Times" charset="0"/>
            </a:endParaRPr>
          </a:p>
        </p:txBody>
      </p:sp>
      <p:sp>
        <p:nvSpPr>
          <p:cNvPr id="2076" name="AutoShape 28">
            <a:hlinkClick r:id="rId20" action="ppaction://hlinksldjump"/>
          </p:cNvPr>
          <p:cNvSpPr>
            <a:spLocks noChangeArrowheads="1"/>
          </p:cNvSpPr>
          <p:nvPr/>
        </p:nvSpPr>
        <p:spPr bwMode="auto">
          <a:xfrm>
            <a:off x="3810000" y="27432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20" action="ppaction://hlinksldjump"/>
              </a:rPr>
              <a:t>$200</a:t>
            </a:r>
            <a:endParaRPr lang="en-US" altLang="en-US" sz="2400">
              <a:latin typeface="Times" charset="0"/>
            </a:endParaRPr>
          </a:p>
        </p:txBody>
      </p:sp>
      <p:sp>
        <p:nvSpPr>
          <p:cNvPr id="2077" name="AutoShape 29">
            <a:hlinkClick r:id="rId21" action="ppaction://hlinksldjump"/>
          </p:cNvPr>
          <p:cNvSpPr>
            <a:spLocks noChangeArrowheads="1"/>
          </p:cNvSpPr>
          <p:nvPr/>
        </p:nvSpPr>
        <p:spPr bwMode="auto">
          <a:xfrm>
            <a:off x="3810000" y="18288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21" action="ppaction://hlinksldjump"/>
              </a:rPr>
              <a:t>$100</a:t>
            </a:r>
            <a:endParaRPr lang="en-US" altLang="en-US" sz="2400">
              <a:latin typeface="Times" charset="0"/>
            </a:endParaRPr>
          </a:p>
        </p:txBody>
      </p:sp>
      <p:sp>
        <p:nvSpPr>
          <p:cNvPr id="2078" name="AutoShape 30">
            <a:hlinkClick r:id="rId22" action="ppaction://hlinksldjump"/>
          </p:cNvPr>
          <p:cNvSpPr>
            <a:spLocks noChangeArrowheads="1"/>
          </p:cNvSpPr>
          <p:nvPr/>
        </p:nvSpPr>
        <p:spPr bwMode="auto">
          <a:xfrm>
            <a:off x="2133600" y="54864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22" action="ppaction://hlinksldjump"/>
              </a:rPr>
              <a:t>$500</a:t>
            </a:r>
            <a:endParaRPr lang="en-US" altLang="en-US" sz="2400">
              <a:latin typeface="Times" charset="0"/>
            </a:endParaRPr>
          </a:p>
        </p:txBody>
      </p:sp>
      <p:sp>
        <p:nvSpPr>
          <p:cNvPr id="2079" name="AutoShape 31">
            <a:hlinkClick r:id="rId22" action="ppaction://hlinksldjump"/>
          </p:cNvPr>
          <p:cNvSpPr>
            <a:spLocks noChangeArrowheads="1"/>
          </p:cNvSpPr>
          <p:nvPr/>
        </p:nvSpPr>
        <p:spPr bwMode="auto">
          <a:xfrm>
            <a:off x="2133600" y="45720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23" action="ppaction://hlinksldjump"/>
              </a:rPr>
              <a:t>$400</a:t>
            </a:r>
            <a:endParaRPr lang="en-US" altLang="en-US" sz="2400">
              <a:latin typeface="Times" charset="0"/>
            </a:endParaRPr>
          </a:p>
        </p:txBody>
      </p:sp>
      <p:sp>
        <p:nvSpPr>
          <p:cNvPr id="2080" name="AutoShape 32">
            <a:hlinkClick r:id="rId24" action="ppaction://hlinksldjump"/>
          </p:cNvPr>
          <p:cNvSpPr>
            <a:spLocks noChangeArrowheads="1"/>
          </p:cNvSpPr>
          <p:nvPr/>
        </p:nvSpPr>
        <p:spPr bwMode="auto">
          <a:xfrm>
            <a:off x="2133600" y="36576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24" action="ppaction://hlinksldjump"/>
              </a:rPr>
              <a:t>$300</a:t>
            </a:r>
            <a:endParaRPr lang="en-US" altLang="en-US" sz="2400">
              <a:latin typeface="Times" charset="0"/>
            </a:endParaRPr>
          </a:p>
        </p:txBody>
      </p:sp>
      <p:sp>
        <p:nvSpPr>
          <p:cNvPr id="2081" name="AutoShape 33">
            <a:hlinkClick r:id="rId25" action="ppaction://hlinksldjump"/>
          </p:cNvPr>
          <p:cNvSpPr>
            <a:spLocks noChangeArrowheads="1"/>
          </p:cNvSpPr>
          <p:nvPr/>
        </p:nvSpPr>
        <p:spPr bwMode="auto">
          <a:xfrm>
            <a:off x="2133600" y="27432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25" action="ppaction://hlinksldjump"/>
              </a:rPr>
              <a:t>$200</a:t>
            </a:r>
            <a:endParaRPr lang="en-US" altLang="en-US" sz="2400">
              <a:latin typeface="Times" charset="0"/>
            </a:endParaRPr>
          </a:p>
        </p:txBody>
      </p:sp>
      <p:sp>
        <p:nvSpPr>
          <p:cNvPr id="2082" name="AutoShape 34">
            <a:hlinkClick r:id="rId26" action="ppaction://hlinksldjump"/>
          </p:cNvPr>
          <p:cNvSpPr>
            <a:spLocks noChangeArrowheads="1"/>
          </p:cNvSpPr>
          <p:nvPr/>
        </p:nvSpPr>
        <p:spPr bwMode="auto">
          <a:xfrm>
            <a:off x="2133600" y="1828800"/>
            <a:ext cx="1524000" cy="762000"/>
          </a:xfrm>
          <a:prstGeom prst="flowChartAlternateProcess">
            <a:avLst/>
          </a:prstGeom>
          <a:solidFill>
            <a:schemeClr val="accent2"/>
          </a:solidFill>
          <a:ln w="9525">
            <a:solidFill>
              <a:schemeClr val="tx1"/>
            </a:solidFill>
            <a:miter lim="800000"/>
            <a:headEnd/>
            <a:tailEnd/>
          </a:ln>
          <a:effectLst/>
        </p:spPr>
        <p:txBody>
          <a:bodyPr wrap="none" anchor="ctr"/>
          <a:lstStyle/>
          <a:p>
            <a:pPr algn="ctr" eaLnBrk="0" hangingPunct="0"/>
            <a:r>
              <a:rPr lang="en-US" altLang="en-US" sz="2400">
                <a:latin typeface="Times" charset="0"/>
                <a:hlinkClick r:id="rId26" action="ppaction://hlinksldjump"/>
              </a:rPr>
              <a:t>$100</a:t>
            </a:r>
            <a:endParaRPr lang="en-US" altLang="en-US" sz="2400">
              <a:latin typeface="Times" charset="0"/>
            </a:endParaRPr>
          </a:p>
        </p:txBody>
      </p:sp>
      <p:sp>
        <p:nvSpPr>
          <p:cNvPr id="2083" name="Rectangle 35">
            <a:hlinkClick r:id="rId27" action="ppaction://hlinksldjump"/>
          </p:cNvPr>
          <p:cNvSpPr>
            <a:spLocks noChangeArrowheads="1"/>
          </p:cNvSpPr>
          <p:nvPr/>
        </p:nvSpPr>
        <p:spPr bwMode="auto">
          <a:xfrm>
            <a:off x="457200" y="6218238"/>
            <a:ext cx="8229600" cy="487362"/>
          </a:xfrm>
          <a:prstGeom prst="rect">
            <a:avLst/>
          </a:prstGeom>
          <a:noFill/>
          <a:ln w="9525">
            <a:noFill/>
            <a:miter lim="800000"/>
            <a:headEnd/>
            <a:tailEnd/>
          </a:ln>
          <a:effectLst/>
        </p:spPr>
        <p:txBody>
          <a:bodyPr anchor="ctr"/>
          <a:lstStyle/>
          <a:p>
            <a:pPr algn="ctr"/>
            <a:r>
              <a:rPr lang="en-US" sz="2800">
                <a:solidFill>
                  <a:schemeClr val="tx2"/>
                </a:solidFill>
                <a:effectLst>
                  <a:outerShdw blurRad="38100" dist="38100" dir="2700000" algn="tl">
                    <a:srgbClr val="C0C0C0"/>
                  </a:outerShdw>
                </a:effectLst>
              </a:rPr>
              <a:t>Final Jeopardy</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effectLst>
                  <a:outerShdw blurRad="38100" dist="38100" dir="2700000" algn="tl">
                    <a:srgbClr val="000000"/>
                  </a:outerShdw>
                </a:effectLst>
              </a:rPr>
              <a:t>2 - $400</a:t>
            </a:r>
          </a:p>
        </p:txBody>
      </p:sp>
      <p:sp>
        <p:nvSpPr>
          <p:cNvPr id="160772"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0773"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form of heat transfer is occurring when the air from a furnace heats the room?</a:t>
            </a:r>
            <a:endParaRPr lang="en-US" sz="2800" dirty="0">
              <a:effectLst>
                <a:outerShdw blurRad="38100" dist="38100" dir="2700000" algn="tl">
                  <a:srgbClr val="000000"/>
                </a:outerShdw>
              </a:effectLst>
            </a:endParaRPr>
          </a:p>
        </p:txBody>
      </p:sp>
      <p:sp>
        <p:nvSpPr>
          <p:cNvPr id="160774"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Convection</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0774">
                                            <p:txEl>
                                              <p:pRg st="0" end="0"/>
                                            </p:txEl>
                                          </p:spTgt>
                                        </p:tgtEl>
                                        <p:attrNameLst>
                                          <p:attrName>style.visibility</p:attrName>
                                        </p:attrNameLst>
                                      </p:cBhvr>
                                      <p:to>
                                        <p:strVal val="visible"/>
                                      </p:to>
                                    </p:set>
                                    <p:anim calcmode="lin" valueType="num">
                                      <p:cBhvr additive="base">
                                        <p:cTn id="7" dur="500" fill="hold"/>
                                        <p:tgtEl>
                                          <p:spTgt spid="1607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07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effectLst>
                  <a:outerShdw blurRad="38100" dist="38100" dir="2700000" algn="tl">
                    <a:srgbClr val="000000"/>
                  </a:outerShdw>
                </a:effectLst>
              </a:rPr>
              <a:t>2 - $500</a:t>
            </a:r>
          </a:p>
        </p:txBody>
      </p:sp>
      <p:sp>
        <p:nvSpPr>
          <p:cNvPr id="161796"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1797"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Why might the ice on a sidewalk melt on a day when the air temperature is lower than 32 degrees Fahrenheit?</a:t>
            </a:r>
            <a:endParaRPr lang="en-US" sz="2800" dirty="0">
              <a:effectLst>
                <a:outerShdw blurRad="38100" dist="38100" dir="2700000" algn="tl">
                  <a:srgbClr val="000000"/>
                </a:outerShdw>
              </a:effectLst>
            </a:endParaRPr>
          </a:p>
        </p:txBody>
      </p:sp>
      <p:sp>
        <p:nvSpPr>
          <p:cNvPr id="161798"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The Sun’s energy radiates to the sidewalk, warming up the ice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1798">
                                            <p:txEl>
                                              <p:pRg st="0" end="0"/>
                                            </p:txEl>
                                          </p:spTgt>
                                        </p:tgtEl>
                                        <p:attrNameLst>
                                          <p:attrName>style.visibility</p:attrName>
                                        </p:attrNameLst>
                                      </p:cBhvr>
                                      <p:to>
                                        <p:strVal val="visible"/>
                                      </p:to>
                                    </p:set>
                                    <p:anim calcmode="lin" valueType="num">
                                      <p:cBhvr additive="base">
                                        <p:cTn id="7" dur="500" fill="hold"/>
                                        <p:tgtEl>
                                          <p:spTgt spid="1617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17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effectLst>
                  <a:outerShdw blurRad="38100" dist="38100" dir="2700000" algn="tl">
                    <a:srgbClr val="000000"/>
                  </a:outerShdw>
                </a:effectLst>
              </a:rPr>
              <a:t>3 - $100</a:t>
            </a:r>
          </a:p>
        </p:txBody>
      </p:sp>
      <p:sp>
        <p:nvSpPr>
          <p:cNvPr id="162820"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2821"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 Copper is a good conductor of electricity?</a:t>
            </a:r>
            <a:endParaRPr lang="en-US" sz="2800" dirty="0">
              <a:effectLst>
                <a:outerShdw blurRad="38100" dist="38100" dir="2700000" algn="tl">
                  <a:srgbClr val="000000"/>
                </a:outerShdw>
              </a:effectLst>
            </a:endParaRPr>
          </a:p>
        </p:txBody>
      </p:sp>
      <p:sp>
        <p:nvSpPr>
          <p:cNvPr id="162822"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2822">
                                            <p:txEl>
                                              <p:pRg st="0" end="0"/>
                                            </p:txEl>
                                          </p:spTgt>
                                        </p:tgtEl>
                                        <p:attrNameLst>
                                          <p:attrName>style.visibility</p:attrName>
                                        </p:attrNameLst>
                                      </p:cBhvr>
                                      <p:to>
                                        <p:strVal val="visible"/>
                                      </p:to>
                                    </p:set>
                                    <p:anim calcmode="lin" valueType="num">
                                      <p:cBhvr additive="base">
                                        <p:cTn id="7" dur="500" fill="hold"/>
                                        <p:tgtEl>
                                          <p:spTgt spid="1628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28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a:effectLst>
                  <a:outerShdw blurRad="38100" dist="38100" dir="2700000" algn="tl">
                    <a:srgbClr val="000000"/>
                  </a:outerShdw>
                </a:effectLst>
              </a:rPr>
              <a:t>3 - $200</a:t>
            </a:r>
          </a:p>
        </p:txBody>
      </p:sp>
      <p:sp>
        <p:nvSpPr>
          <p:cNvPr id="163844"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3845"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  A wooden spoon conducts heat better than a metal spoon?</a:t>
            </a:r>
            <a:endParaRPr lang="en-US" sz="2800" dirty="0">
              <a:effectLst>
                <a:outerShdw blurRad="38100" dist="38100" dir="2700000" algn="tl">
                  <a:srgbClr val="000000"/>
                </a:outerShdw>
              </a:effectLst>
            </a:endParaRPr>
          </a:p>
        </p:txBody>
      </p:sp>
      <p:sp>
        <p:nvSpPr>
          <p:cNvPr id="163846"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False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46">
                                            <p:txEl>
                                              <p:pRg st="0" end="0"/>
                                            </p:txEl>
                                          </p:spTgt>
                                        </p:tgtEl>
                                        <p:attrNameLst>
                                          <p:attrName>style.visibility</p:attrName>
                                        </p:attrNameLst>
                                      </p:cBhvr>
                                      <p:to>
                                        <p:strVal val="visible"/>
                                      </p:to>
                                    </p:set>
                                    <p:anim calcmode="lin" valueType="num">
                                      <p:cBhvr additive="base">
                                        <p:cTn id="7" dur="500" fill="hold"/>
                                        <p:tgtEl>
                                          <p:spTgt spid="1638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effectLst>
                  <a:outerShdw blurRad="38100" dist="38100" dir="2700000" algn="tl">
                    <a:srgbClr val="000000"/>
                  </a:outerShdw>
                </a:effectLst>
              </a:rPr>
              <a:t>3 - $300</a:t>
            </a:r>
          </a:p>
        </p:txBody>
      </p:sp>
      <p:sp>
        <p:nvSpPr>
          <p:cNvPr id="164868"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4869"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Why is a tile floor a good conductor?</a:t>
            </a:r>
            <a:endParaRPr lang="en-US" sz="2800" dirty="0">
              <a:effectLst>
                <a:outerShdw blurRad="38100" dist="38100" dir="2700000" algn="tl">
                  <a:srgbClr val="000000"/>
                </a:outerShdw>
              </a:effectLst>
            </a:endParaRPr>
          </a:p>
        </p:txBody>
      </p:sp>
      <p:sp>
        <p:nvSpPr>
          <p:cNvPr id="164870"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It easily transfer heat away from your skin</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4870">
                                            <p:txEl>
                                              <p:pRg st="0" end="0"/>
                                            </p:txEl>
                                          </p:spTgt>
                                        </p:tgtEl>
                                        <p:attrNameLst>
                                          <p:attrName>style.visibility</p:attrName>
                                        </p:attrNameLst>
                                      </p:cBhvr>
                                      <p:to>
                                        <p:strVal val="visible"/>
                                      </p:to>
                                    </p:set>
                                    <p:anim calcmode="lin" valueType="num">
                                      <p:cBhvr additive="base">
                                        <p:cTn id="7" dur="500" fill="hold"/>
                                        <p:tgtEl>
                                          <p:spTgt spid="1648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487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effectLst>
                  <a:outerShdw blurRad="38100" dist="38100" dir="2700000" algn="tl">
                    <a:srgbClr val="000000"/>
                  </a:outerShdw>
                </a:effectLst>
              </a:rPr>
              <a:t>3 - $400</a:t>
            </a:r>
          </a:p>
        </p:txBody>
      </p:sp>
      <p:sp>
        <p:nvSpPr>
          <p:cNvPr id="165892"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5893"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False-air is a good conductor?</a:t>
            </a:r>
            <a:endParaRPr lang="en-US" sz="2800" dirty="0">
              <a:effectLst>
                <a:outerShdw blurRad="38100" dist="38100" dir="2700000" algn="tl">
                  <a:srgbClr val="000000"/>
                </a:outerShdw>
              </a:effectLst>
            </a:endParaRPr>
          </a:p>
        </p:txBody>
      </p:sp>
      <p:sp>
        <p:nvSpPr>
          <p:cNvPr id="165894"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False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5894">
                                            <p:txEl>
                                              <p:pRg st="0" end="0"/>
                                            </p:txEl>
                                          </p:spTgt>
                                        </p:tgtEl>
                                        <p:attrNameLst>
                                          <p:attrName>style.visibility</p:attrName>
                                        </p:attrNameLst>
                                      </p:cBhvr>
                                      <p:to>
                                        <p:strVal val="visible"/>
                                      </p:to>
                                    </p:set>
                                    <p:anim calcmode="lin" valueType="num">
                                      <p:cBhvr additive="base">
                                        <p:cTn id="7" dur="500" fill="hold"/>
                                        <p:tgtEl>
                                          <p:spTgt spid="1658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589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a:effectLst>
                  <a:outerShdw blurRad="38100" dist="38100" dir="2700000" algn="tl">
                    <a:srgbClr val="000000"/>
                  </a:outerShdw>
                </a:effectLst>
              </a:rPr>
              <a:t>3 - $500</a:t>
            </a:r>
          </a:p>
        </p:txBody>
      </p:sp>
      <p:sp>
        <p:nvSpPr>
          <p:cNvPr id="166916"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6917"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false-aluminum is a good conductor?</a:t>
            </a:r>
            <a:endParaRPr lang="en-US" sz="2800" dirty="0">
              <a:effectLst>
                <a:outerShdw blurRad="38100" dist="38100" dir="2700000" algn="tl">
                  <a:srgbClr val="000000"/>
                </a:outerShdw>
              </a:effectLst>
            </a:endParaRPr>
          </a:p>
        </p:txBody>
      </p:sp>
      <p:sp>
        <p:nvSpPr>
          <p:cNvPr id="166918"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6918">
                                            <p:txEl>
                                              <p:pRg st="0" end="0"/>
                                            </p:txEl>
                                          </p:spTgt>
                                        </p:tgtEl>
                                        <p:attrNameLst>
                                          <p:attrName>style.visibility</p:attrName>
                                        </p:attrNameLst>
                                      </p:cBhvr>
                                      <p:to>
                                        <p:strVal val="visible"/>
                                      </p:to>
                                    </p:set>
                                    <p:anim calcmode="lin" valueType="num">
                                      <p:cBhvr additive="base">
                                        <p:cTn id="7" dur="500" fill="hold"/>
                                        <p:tgtEl>
                                          <p:spTgt spid="1669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69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effectLst>
                  <a:outerShdw blurRad="38100" dist="38100" dir="2700000" algn="tl">
                    <a:srgbClr val="000000"/>
                  </a:outerShdw>
                </a:effectLst>
              </a:rPr>
              <a:t>4 - $100</a:t>
            </a:r>
          </a:p>
        </p:txBody>
      </p:sp>
      <p:sp>
        <p:nvSpPr>
          <p:cNvPr id="167940"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7941"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 – Glass is a good insulator</a:t>
            </a:r>
            <a:endParaRPr lang="en-US" sz="2800" dirty="0">
              <a:effectLst>
                <a:outerShdw blurRad="38100" dist="38100" dir="2700000" algn="tl">
                  <a:srgbClr val="000000"/>
                </a:outerShdw>
              </a:effectLst>
            </a:endParaRPr>
          </a:p>
        </p:txBody>
      </p:sp>
      <p:sp>
        <p:nvSpPr>
          <p:cNvPr id="167942"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False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7942">
                                            <p:txEl>
                                              <p:pRg st="0" end="0"/>
                                            </p:txEl>
                                          </p:spTgt>
                                        </p:tgtEl>
                                        <p:attrNameLst>
                                          <p:attrName>style.visibility</p:attrName>
                                        </p:attrNameLst>
                                      </p:cBhvr>
                                      <p:to>
                                        <p:strVal val="visible"/>
                                      </p:to>
                                    </p:set>
                                    <p:anim calcmode="lin" valueType="num">
                                      <p:cBhvr additive="base">
                                        <p:cTn id="7" dur="500" fill="hold"/>
                                        <p:tgtEl>
                                          <p:spTgt spid="1679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4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effectLst>
                  <a:outerShdw blurRad="38100" dist="38100" dir="2700000" algn="tl">
                    <a:srgbClr val="000000"/>
                  </a:outerShdw>
                </a:effectLst>
              </a:rPr>
              <a:t>4 - $200</a:t>
            </a:r>
          </a:p>
        </p:txBody>
      </p:sp>
      <p:sp>
        <p:nvSpPr>
          <p:cNvPr id="168964"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8965"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 – metals are good insulators</a:t>
            </a:r>
            <a:endParaRPr lang="en-US" sz="2800" dirty="0">
              <a:effectLst>
                <a:outerShdw blurRad="38100" dist="38100" dir="2700000" algn="tl">
                  <a:srgbClr val="000000"/>
                </a:outerShdw>
              </a:effectLst>
            </a:endParaRPr>
          </a:p>
        </p:txBody>
      </p:sp>
      <p:sp>
        <p:nvSpPr>
          <p:cNvPr id="168966"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False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6">
                                            <p:txEl>
                                              <p:pRg st="0" end="0"/>
                                            </p:txEl>
                                          </p:spTgt>
                                        </p:tgtEl>
                                        <p:attrNameLst>
                                          <p:attrName>style.visibility</p:attrName>
                                        </p:attrNameLst>
                                      </p:cBhvr>
                                      <p:to>
                                        <p:strVal val="visible"/>
                                      </p:to>
                                    </p:set>
                                    <p:anim calcmode="lin" valueType="num">
                                      <p:cBhvr additive="base">
                                        <p:cTn id="7" dur="500" fill="hold"/>
                                        <p:tgtEl>
                                          <p:spTgt spid="1689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89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effectLst>
                  <a:outerShdw blurRad="38100" dist="38100" dir="2700000" algn="tl">
                    <a:srgbClr val="000000"/>
                  </a:outerShdw>
                </a:effectLst>
              </a:rPr>
              <a:t>4 - $300</a:t>
            </a:r>
          </a:p>
        </p:txBody>
      </p:sp>
      <p:sp>
        <p:nvSpPr>
          <p:cNvPr id="169988"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69989"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 – clothes are insulators that slow the transfer of cold into your body</a:t>
            </a:r>
            <a:endParaRPr lang="en-US" sz="2800" dirty="0">
              <a:effectLst>
                <a:outerShdw blurRad="38100" dist="38100" dir="2700000" algn="tl">
                  <a:srgbClr val="000000"/>
                </a:outerShdw>
              </a:effectLst>
            </a:endParaRPr>
          </a:p>
        </p:txBody>
      </p:sp>
      <p:sp>
        <p:nvSpPr>
          <p:cNvPr id="169990"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False – they are insulators that slow the transfer of heat out of your body</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9990">
                                            <p:txEl>
                                              <p:pRg st="0" end="0"/>
                                            </p:txEl>
                                          </p:spTgt>
                                        </p:tgtEl>
                                        <p:attrNameLst>
                                          <p:attrName>style.visibility</p:attrName>
                                        </p:attrNameLst>
                                      </p:cBhvr>
                                      <p:to>
                                        <p:strVal val="visible"/>
                                      </p:to>
                                    </p:set>
                                    <p:anim calcmode="lin" valueType="num">
                                      <p:cBhvr additive="base">
                                        <p:cTn id="7" dur="500" fill="hold"/>
                                        <p:tgtEl>
                                          <p:spTgt spid="1699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99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en-US">
                <a:effectLst>
                  <a:outerShdw blurRad="38100" dist="38100" dir="2700000" algn="tl">
                    <a:srgbClr val="000000"/>
                  </a:outerShdw>
                </a:effectLst>
              </a:rPr>
              <a:t>1 - $100</a:t>
            </a:r>
          </a:p>
        </p:txBody>
      </p:sp>
      <p:sp>
        <p:nvSpPr>
          <p:cNvPr id="133129" name="Rectangle 9"/>
          <p:cNvSpPr>
            <a:spLocks noGrp="1" noChangeArrowheads="1"/>
          </p:cNvSpPr>
          <p:nvPr>
            <p:ph type="body" sz="half" idx="1"/>
          </p:nvPr>
        </p:nvSpPr>
        <p:spPr>
          <a:xfrm>
            <a:off x="457200" y="1600200"/>
            <a:ext cx="8229600" cy="1981200"/>
          </a:xfrm>
        </p:spPr>
        <p:txBody>
          <a:bodyPr/>
          <a:lstStyle/>
          <a:p>
            <a:r>
              <a:rPr lang="en-US" dirty="0" smtClean="0">
                <a:effectLst>
                  <a:outerShdw blurRad="38100" dist="38100" dir="2700000" algn="tl">
                    <a:srgbClr val="000000"/>
                  </a:outerShdw>
                </a:effectLst>
              </a:rPr>
              <a:t>Why does chocolate melt when sitting in a hot car?</a:t>
            </a:r>
            <a:endParaRPr lang="en-US" dirty="0">
              <a:effectLst>
                <a:outerShdw blurRad="38100" dist="38100" dir="2700000" algn="tl">
                  <a:srgbClr val="000000"/>
                </a:outerShdw>
              </a:effectLst>
            </a:endParaRPr>
          </a:p>
        </p:txBody>
      </p:sp>
      <p:sp>
        <p:nvSpPr>
          <p:cNvPr id="133130" name="Rectangle 10"/>
          <p:cNvSpPr>
            <a:spLocks noGrp="1" noChangeArrowheads="1"/>
          </p:cNvSpPr>
          <p:nvPr>
            <p:ph type="body" sz="half" idx="2"/>
          </p:nvPr>
        </p:nvSpPr>
        <p:spPr>
          <a:xfrm>
            <a:off x="457200" y="3962400"/>
            <a:ext cx="8229600" cy="2133600"/>
          </a:xfrm>
        </p:spPr>
        <p:txBody>
          <a:bodyPr/>
          <a:lstStyle/>
          <a:p>
            <a:r>
              <a:rPr lang="en-US" dirty="0" smtClean="0">
                <a:effectLst>
                  <a:outerShdw blurRad="38100" dist="38100" dir="2700000" algn="tl">
                    <a:srgbClr val="000000"/>
                  </a:outerShdw>
                </a:effectLst>
              </a:rPr>
              <a:t>Radiation</a:t>
            </a:r>
            <a:endParaRPr lang="en-US" dirty="0">
              <a:effectLst>
                <a:outerShdw blurRad="38100" dist="38100" dir="2700000" algn="tl">
                  <a:srgbClr val="000000"/>
                </a:outerShdw>
              </a:effectLst>
            </a:endParaRPr>
          </a:p>
        </p:txBody>
      </p:sp>
      <p:sp>
        <p:nvSpPr>
          <p:cNvPr id="133124"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30">
                                            <p:txEl>
                                              <p:pRg st="0" end="0"/>
                                            </p:txEl>
                                          </p:spTgt>
                                        </p:tgtEl>
                                        <p:attrNameLst>
                                          <p:attrName>style.visibility</p:attrName>
                                        </p:attrNameLst>
                                      </p:cBhvr>
                                      <p:to>
                                        <p:strVal val="visible"/>
                                      </p:to>
                                    </p:set>
                                    <p:anim calcmode="lin" valueType="num">
                                      <p:cBhvr additive="base">
                                        <p:cTn id="7" dur="500" fill="hold"/>
                                        <p:tgtEl>
                                          <p:spTgt spid="13313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3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effectLst>
                  <a:outerShdw blurRad="38100" dist="38100" dir="2700000" algn="tl">
                    <a:srgbClr val="000000"/>
                  </a:outerShdw>
                </a:effectLst>
              </a:rPr>
              <a:t>4 - $400</a:t>
            </a:r>
          </a:p>
        </p:txBody>
      </p:sp>
      <p:sp>
        <p:nvSpPr>
          <p:cNvPr id="171012"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71013"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 – wood and wool are good insulators of heat</a:t>
            </a:r>
            <a:endParaRPr lang="en-US" sz="2800" dirty="0">
              <a:effectLst>
                <a:outerShdw blurRad="38100" dist="38100" dir="2700000" algn="tl">
                  <a:srgbClr val="000000"/>
                </a:outerShdw>
              </a:effectLst>
            </a:endParaRPr>
          </a:p>
        </p:txBody>
      </p:sp>
      <p:sp>
        <p:nvSpPr>
          <p:cNvPr id="171014"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1014">
                                            <p:txEl>
                                              <p:pRg st="0" end="0"/>
                                            </p:txEl>
                                          </p:spTgt>
                                        </p:tgtEl>
                                        <p:attrNameLst>
                                          <p:attrName>style.visibility</p:attrName>
                                        </p:attrNameLst>
                                      </p:cBhvr>
                                      <p:to>
                                        <p:strVal val="visible"/>
                                      </p:to>
                                    </p:set>
                                    <p:anim calcmode="lin" valueType="num">
                                      <p:cBhvr additive="base">
                                        <p:cTn id="7" dur="500" fill="hold"/>
                                        <p:tgtEl>
                                          <p:spTgt spid="1710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10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effectLst>
                  <a:outerShdw blurRad="38100" dist="38100" dir="2700000" algn="tl">
                    <a:srgbClr val="000000"/>
                  </a:outerShdw>
                </a:effectLst>
              </a:rPr>
              <a:t>4 - $500</a:t>
            </a:r>
          </a:p>
        </p:txBody>
      </p:sp>
      <p:sp>
        <p:nvSpPr>
          <p:cNvPr id="172036"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72037"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 or false – Rubber is a good insulator of electricity</a:t>
            </a:r>
            <a:endParaRPr lang="en-US" sz="2800" dirty="0">
              <a:effectLst>
                <a:outerShdw blurRad="38100" dist="38100" dir="2700000" algn="tl">
                  <a:srgbClr val="000000"/>
                </a:outerShdw>
              </a:effectLst>
            </a:endParaRPr>
          </a:p>
        </p:txBody>
      </p:sp>
      <p:sp>
        <p:nvSpPr>
          <p:cNvPr id="172038"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True</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2038">
                                            <p:txEl>
                                              <p:pRg st="0" end="0"/>
                                            </p:txEl>
                                          </p:spTgt>
                                        </p:tgtEl>
                                        <p:attrNameLst>
                                          <p:attrName>style.visibility</p:attrName>
                                        </p:attrNameLst>
                                      </p:cBhvr>
                                      <p:to>
                                        <p:strVal val="visible"/>
                                      </p:to>
                                    </p:set>
                                    <p:anim calcmode="lin" valueType="num">
                                      <p:cBhvr additive="base">
                                        <p:cTn id="7" dur="500" fill="hold"/>
                                        <p:tgtEl>
                                          <p:spTgt spid="1720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20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effectLst>
                  <a:outerShdw blurRad="38100" dist="38100" dir="2700000" algn="tl">
                    <a:srgbClr val="000000"/>
                  </a:outerShdw>
                </a:effectLst>
              </a:rPr>
              <a:t>5 - $100</a:t>
            </a:r>
          </a:p>
        </p:txBody>
      </p:sp>
      <p:sp>
        <p:nvSpPr>
          <p:cNvPr id="173060"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73061"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is thermal energy?</a:t>
            </a:r>
            <a:endParaRPr lang="en-US" sz="2800" dirty="0">
              <a:effectLst>
                <a:outerShdw blurRad="38100" dist="38100" dir="2700000" algn="tl">
                  <a:srgbClr val="000000"/>
                </a:outerShdw>
              </a:effectLst>
            </a:endParaRPr>
          </a:p>
        </p:txBody>
      </p:sp>
      <p:sp>
        <p:nvSpPr>
          <p:cNvPr id="173062"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Thermal energy is the total energy of all of the particles in an object</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3062">
                                            <p:txEl>
                                              <p:pRg st="0" end="0"/>
                                            </p:txEl>
                                          </p:spTgt>
                                        </p:tgtEl>
                                        <p:attrNameLst>
                                          <p:attrName>style.visibility</p:attrName>
                                        </p:attrNameLst>
                                      </p:cBhvr>
                                      <p:to>
                                        <p:strVal val="visible"/>
                                      </p:to>
                                    </p:set>
                                    <p:anim calcmode="lin" valueType="num">
                                      <p:cBhvr additive="base">
                                        <p:cTn id="7" dur="500" fill="hold"/>
                                        <p:tgtEl>
                                          <p:spTgt spid="1730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306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6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effectLst>
                  <a:outerShdw blurRad="38100" dist="38100" dir="2700000" algn="tl">
                    <a:srgbClr val="000000"/>
                  </a:outerShdw>
                </a:effectLst>
              </a:rPr>
              <a:t>5 - $200</a:t>
            </a:r>
          </a:p>
        </p:txBody>
      </p:sp>
      <p:sp>
        <p:nvSpPr>
          <p:cNvPr id="174084"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74085"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is heat?</a:t>
            </a:r>
            <a:endParaRPr lang="en-US" sz="2800" dirty="0">
              <a:effectLst>
                <a:outerShdw blurRad="38100" dist="38100" dir="2700000" algn="tl">
                  <a:srgbClr val="000000"/>
                </a:outerShdw>
              </a:effectLst>
            </a:endParaRPr>
          </a:p>
        </p:txBody>
      </p:sp>
      <p:sp>
        <p:nvSpPr>
          <p:cNvPr id="174086"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Heat is thermal energy moving from a warmer object to a cooler object</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86">
                                            <p:txEl>
                                              <p:pRg st="0" end="0"/>
                                            </p:txEl>
                                          </p:spTgt>
                                        </p:tgtEl>
                                        <p:attrNameLst>
                                          <p:attrName>style.visibility</p:attrName>
                                        </p:attrNameLst>
                                      </p:cBhvr>
                                      <p:to>
                                        <p:strVal val="visible"/>
                                      </p:to>
                                    </p:set>
                                    <p:anim calcmode="lin" valueType="num">
                                      <p:cBhvr additive="base">
                                        <p:cTn id="7" dur="500" fill="hold"/>
                                        <p:tgtEl>
                                          <p:spTgt spid="17408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8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effectLst>
                  <a:outerShdw blurRad="38100" dist="38100" dir="2700000" algn="tl">
                    <a:srgbClr val="000000"/>
                  </a:outerShdw>
                </a:effectLst>
              </a:rPr>
              <a:t>5 - $300</a:t>
            </a:r>
          </a:p>
        </p:txBody>
      </p:sp>
      <p:sp>
        <p:nvSpPr>
          <p:cNvPr id="175108"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75109"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is temperature?</a:t>
            </a:r>
            <a:endParaRPr lang="en-US" sz="2800" dirty="0">
              <a:effectLst>
                <a:outerShdw blurRad="38100" dist="38100" dir="2700000" algn="tl">
                  <a:srgbClr val="000000"/>
                </a:outerShdw>
              </a:effectLst>
            </a:endParaRPr>
          </a:p>
        </p:txBody>
      </p:sp>
      <p:sp>
        <p:nvSpPr>
          <p:cNvPr id="175110"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Temperature is the average kinetic energy of the individual particles in matter</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5110">
                                            <p:txEl>
                                              <p:pRg st="0" end="0"/>
                                            </p:txEl>
                                          </p:spTgt>
                                        </p:tgtEl>
                                        <p:attrNameLst>
                                          <p:attrName>style.visibility</p:attrName>
                                        </p:attrNameLst>
                                      </p:cBhvr>
                                      <p:to>
                                        <p:strVal val="visible"/>
                                      </p:to>
                                    </p:set>
                                    <p:anim calcmode="lin" valueType="num">
                                      <p:cBhvr additive="base">
                                        <p:cTn id="7" dur="500" fill="hold"/>
                                        <p:tgtEl>
                                          <p:spTgt spid="1751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51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effectLst>
                  <a:outerShdw blurRad="38100" dist="38100" dir="2700000" algn="tl">
                    <a:srgbClr val="000000"/>
                  </a:outerShdw>
                </a:effectLst>
              </a:rPr>
              <a:t>5 - $400</a:t>
            </a:r>
          </a:p>
        </p:txBody>
      </p:sp>
      <p:sp>
        <p:nvSpPr>
          <p:cNvPr id="176132"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76133"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is a conductor</a:t>
            </a:r>
            <a:endParaRPr lang="en-US" sz="2800" dirty="0">
              <a:effectLst>
                <a:outerShdw blurRad="38100" dist="38100" dir="2700000" algn="tl">
                  <a:srgbClr val="000000"/>
                </a:outerShdw>
              </a:effectLst>
            </a:endParaRPr>
          </a:p>
        </p:txBody>
      </p:sp>
      <p:sp>
        <p:nvSpPr>
          <p:cNvPr id="176134"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A material that conducts heat or electricity well</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6134">
                                            <p:txEl>
                                              <p:pRg st="0" end="0"/>
                                            </p:txEl>
                                          </p:spTgt>
                                        </p:tgtEl>
                                        <p:attrNameLst>
                                          <p:attrName>style.visibility</p:attrName>
                                        </p:attrNameLst>
                                      </p:cBhvr>
                                      <p:to>
                                        <p:strVal val="visible"/>
                                      </p:to>
                                    </p:set>
                                    <p:anim calcmode="lin" valueType="num">
                                      <p:cBhvr additive="base">
                                        <p:cTn id="7" dur="500" fill="hold"/>
                                        <p:tgtEl>
                                          <p:spTgt spid="17613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613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effectLst>
                  <a:outerShdw blurRad="38100" dist="38100" dir="2700000" algn="tl">
                    <a:srgbClr val="000000"/>
                  </a:outerShdw>
                </a:effectLst>
              </a:rPr>
              <a:t>5 - $500</a:t>
            </a:r>
          </a:p>
        </p:txBody>
      </p:sp>
      <p:sp>
        <p:nvSpPr>
          <p:cNvPr id="177156"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77157"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is an insulator</a:t>
            </a:r>
            <a:endParaRPr lang="en-US" sz="2800" dirty="0">
              <a:effectLst>
                <a:outerShdw blurRad="38100" dist="38100" dir="2700000" algn="tl">
                  <a:srgbClr val="000000"/>
                </a:outerShdw>
              </a:effectLst>
            </a:endParaRPr>
          </a:p>
        </p:txBody>
      </p:sp>
      <p:sp>
        <p:nvSpPr>
          <p:cNvPr id="177158"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A material that does not conduct heat or electricity well</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7158">
                                            <p:txEl>
                                              <p:pRg st="0" end="0"/>
                                            </p:txEl>
                                          </p:spTgt>
                                        </p:tgtEl>
                                        <p:attrNameLst>
                                          <p:attrName>style.visibility</p:attrName>
                                        </p:attrNameLst>
                                      </p:cBhvr>
                                      <p:to>
                                        <p:strVal val="visible"/>
                                      </p:to>
                                    </p:set>
                                    <p:anim calcmode="lin" valueType="num">
                                      <p:cBhvr additive="base">
                                        <p:cTn id="7" dur="500" fill="hold"/>
                                        <p:tgtEl>
                                          <p:spTgt spid="17715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715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effectLst>
                  <a:outerShdw blurRad="38100" dist="38100" dir="2700000" algn="tl">
                    <a:srgbClr val="000000"/>
                  </a:outerShdw>
                </a:effectLst>
              </a:rPr>
              <a:t>Final Jeopardy</a:t>
            </a:r>
          </a:p>
        </p:txBody>
      </p:sp>
      <p:sp>
        <p:nvSpPr>
          <p:cNvPr id="182276" name="AutoShape 4">
            <a:hlinkClick r:id="rId4"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82277"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Explain the movement of air and water in convection currents</a:t>
            </a:r>
            <a:endParaRPr lang="en-US" sz="2800" dirty="0">
              <a:effectLst>
                <a:outerShdw blurRad="38100" dist="38100" dir="2700000" algn="tl">
                  <a:srgbClr val="000000"/>
                </a:outerShdw>
              </a:effectLst>
            </a:endParaRPr>
          </a:p>
        </p:txBody>
      </p:sp>
      <p:sp>
        <p:nvSpPr>
          <p:cNvPr id="182278"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The warmer air or water is less dense so it rises, and the cooler air or water is more dense, so it sinks to the bottom to take its place, forming a circular motion or current</a:t>
            </a:r>
            <a:endParaRPr lang="en-US" sz="2800" dirty="0">
              <a:effectLst>
                <a:outerShdw blurRad="38100" dist="38100" dir="2700000" algn="tl">
                  <a:srgbClr val="000000"/>
                </a:outerShdw>
              </a:effectLst>
            </a:endParaRPr>
          </a:p>
        </p:txBody>
      </p:sp>
      <p:pic>
        <p:nvPicPr>
          <p:cNvPr id="182279" name="Picture 7">
            <a:hlinkClick r:id="rId5" action="ppaction://hlinksldjump"/>
          </p:cNvPr>
          <p:cNvPicPr>
            <a:picLocks noGrp="1" noChangeAspect="1" noChangeArrowheads="1"/>
          </p:cNvPicPr>
          <p:nvPr>
            <p:ph idx="1"/>
          </p:nvPr>
        </p:nvPicPr>
        <p:blipFill>
          <a:blip r:embed="rId6" cstate="print"/>
          <a:srcRect/>
          <a:stretch>
            <a:fillRect/>
          </a:stretch>
        </p:blipFill>
        <p:spPr>
          <a:xfrm>
            <a:off x="7035800" y="180975"/>
            <a:ext cx="1879600" cy="1481138"/>
          </a:xfrm>
          <a:noFill/>
          <a:ln/>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499"/>
                                          </p:stCondLst>
                                        </p:cTn>
                                        <p:tgtEl>
                                          <p:spTgt spid="182279"/>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jeopardy.wav"/>
                                        </p:tgtEl>
                                      </p:cMediaNode>
                                    </p:audio>
                                  </p:sub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2278">
                                            <p:txEl>
                                              <p:pRg st="0" end="0"/>
                                            </p:txEl>
                                          </p:spTgt>
                                        </p:tgtEl>
                                        <p:attrNameLst>
                                          <p:attrName>style.visibility</p:attrName>
                                        </p:attrNameLst>
                                      </p:cBhvr>
                                      <p:to>
                                        <p:strVal val="visible"/>
                                      </p:to>
                                    </p:set>
                                    <p:anim calcmode="lin" valueType="num">
                                      <p:cBhvr additive="base">
                                        <p:cTn id="11" dur="500" fill="hold"/>
                                        <p:tgtEl>
                                          <p:spTgt spid="18227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227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effectLst>
                  <a:outerShdw blurRad="38100" dist="38100" dir="2700000" algn="tl">
                    <a:srgbClr val="000000"/>
                  </a:outerShdw>
                </a:effectLst>
              </a:rPr>
              <a:t>1 - $200</a:t>
            </a:r>
          </a:p>
        </p:txBody>
      </p:sp>
      <p:sp>
        <p:nvSpPr>
          <p:cNvPr id="134148"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34149"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type of waves transfer energy from the Sun to the Earth?</a:t>
            </a:r>
            <a:endParaRPr lang="en-US" sz="2800" dirty="0">
              <a:effectLst>
                <a:outerShdw blurRad="38100" dist="38100" dir="2700000" algn="tl">
                  <a:srgbClr val="000000"/>
                </a:outerShdw>
              </a:effectLst>
            </a:endParaRPr>
          </a:p>
        </p:txBody>
      </p:sp>
      <p:sp>
        <p:nvSpPr>
          <p:cNvPr id="134150"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Electromagnetic waves</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50">
                                            <p:txEl>
                                              <p:pRg st="0" end="0"/>
                                            </p:txEl>
                                          </p:spTgt>
                                        </p:tgtEl>
                                        <p:attrNameLst>
                                          <p:attrName>style.visibility</p:attrName>
                                        </p:attrNameLst>
                                      </p:cBhvr>
                                      <p:to>
                                        <p:strVal val="visible"/>
                                      </p:to>
                                    </p:set>
                                    <p:anim calcmode="lin" valueType="num">
                                      <p:cBhvr additive="base">
                                        <p:cTn id="7" dur="500" fill="hold"/>
                                        <p:tgtEl>
                                          <p:spTgt spid="1341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41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5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effectLst>
                  <a:outerShdw blurRad="38100" dist="38100" dir="2700000" algn="tl">
                    <a:srgbClr val="000000"/>
                  </a:outerShdw>
                </a:effectLst>
              </a:rPr>
              <a:t>1 - $300</a:t>
            </a:r>
          </a:p>
        </p:txBody>
      </p:sp>
      <p:sp>
        <p:nvSpPr>
          <p:cNvPr id="135172"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35173"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form of energy makes ice cream melt?</a:t>
            </a:r>
            <a:endParaRPr lang="en-US" sz="2800" dirty="0">
              <a:effectLst>
                <a:outerShdw blurRad="38100" dist="38100" dir="2700000" algn="tl">
                  <a:srgbClr val="000000"/>
                </a:outerShdw>
              </a:effectLst>
            </a:endParaRPr>
          </a:p>
        </p:txBody>
      </p:sp>
      <p:sp>
        <p:nvSpPr>
          <p:cNvPr id="135174"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Thermal energy</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5174">
                                            <p:txEl>
                                              <p:pRg st="0" end="0"/>
                                            </p:txEl>
                                          </p:spTgt>
                                        </p:tgtEl>
                                        <p:attrNameLst>
                                          <p:attrName>style.visibility</p:attrName>
                                        </p:attrNameLst>
                                      </p:cBhvr>
                                      <p:to>
                                        <p:strVal val="visible"/>
                                      </p:to>
                                    </p:set>
                                    <p:anim calcmode="lin" valueType="num">
                                      <p:cBhvr additive="base">
                                        <p:cTn id="7" dur="500" fill="hold"/>
                                        <p:tgtEl>
                                          <p:spTgt spid="1351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517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r>
              <a:rPr lang="en-US">
                <a:effectLst>
                  <a:outerShdw blurRad="38100" dist="38100" dir="2700000" algn="tl">
                    <a:srgbClr val="000000"/>
                  </a:outerShdw>
                </a:effectLst>
              </a:rPr>
              <a:t>1 - $400</a:t>
            </a:r>
          </a:p>
        </p:txBody>
      </p:sp>
      <p:sp>
        <p:nvSpPr>
          <p:cNvPr id="136196"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36197"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Heat transfer occurs from ______ objects to ______ objects</a:t>
            </a:r>
            <a:endParaRPr lang="en-US" sz="2800" dirty="0">
              <a:effectLst>
                <a:outerShdw blurRad="38100" dist="38100" dir="2700000" algn="tl">
                  <a:srgbClr val="000000"/>
                </a:outerShdw>
              </a:effectLst>
            </a:endParaRPr>
          </a:p>
        </p:txBody>
      </p:sp>
      <p:sp>
        <p:nvSpPr>
          <p:cNvPr id="136198"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From warm objects to cool objects</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6198">
                                            <p:txEl>
                                              <p:pRg st="0" end="0"/>
                                            </p:txEl>
                                          </p:spTgt>
                                        </p:tgtEl>
                                        <p:attrNameLst>
                                          <p:attrName>style.visibility</p:attrName>
                                        </p:attrNameLst>
                                      </p:cBhvr>
                                      <p:to>
                                        <p:strVal val="visible"/>
                                      </p:to>
                                    </p:set>
                                    <p:anim calcmode="lin" valueType="num">
                                      <p:cBhvr additive="base">
                                        <p:cTn id="7" dur="500" fill="hold"/>
                                        <p:tgtEl>
                                          <p:spTgt spid="1361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619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effectLst>
                  <a:outerShdw blurRad="38100" dist="38100" dir="2700000" algn="tl">
                    <a:srgbClr val="000000"/>
                  </a:outerShdw>
                </a:effectLst>
              </a:rPr>
              <a:t>1 - $500</a:t>
            </a:r>
          </a:p>
        </p:txBody>
      </p:sp>
      <p:sp>
        <p:nvSpPr>
          <p:cNvPr id="137220"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37221"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Why does your hand feel cold when you are holding an ice cube?</a:t>
            </a:r>
            <a:endParaRPr lang="en-US" sz="2800" dirty="0">
              <a:effectLst>
                <a:outerShdw blurRad="38100" dist="38100" dir="2700000" algn="tl">
                  <a:srgbClr val="000000"/>
                </a:outerShdw>
              </a:effectLst>
            </a:endParaRPr>
          </a:p>
        </p:txBody>
      </p:sp>
      <p:sp>
        <p:nvSpPr>
          <p:cNvPr id="137222"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The thermal energy in your hand moves out of your hand, into the ice cube.  When the energy moves out of your hand, it feels colder.</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7222">
                                            <p:txEl>
                                              <p:pRg st="0" end="0"/>
                                            </p:txEl>
                                          </p:spTgt>
                                        </p:tgtEl>
                                        <p:attrNameLst>
                                          <p:attrName>style.visibility</p:attrName>
                                        </p:attrNameLst>
                                      </p:cBhvr>
                                      <p:to>
                                        <p:strVal val="visible"/>
                                      </p:to>
                                    </p:set>
                                    <p:anim calcmode="lin" valueType="num">
                                      <p:cBhvr additive="base">
                                        <p:cTn id="7" dur="500" fill="hold"/>
                                        <p:tgtEl>
                                          <p:spTgt spid="1372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72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effectLst>
                  <a:outerShdw blurRad="38100" dist="38100" dir="2700000" algn="tl">
                    <a:srgbClr val="000000"/>
                  </a:outerShdw>
                </a:effectLst>
              </a:rPr>
              <a:t>2 - $100</a:t>
            </a:r>
          </a:p>
        </p:txBody>
      </p:sp>
      <p:sp>
        <p:nvSpPr>
          <p:cNvPr id="138244"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38245"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is the primary source of energy on Earth</a:t>
            </a:r>
            <a:endParaRPr lang="en-US" sz="2800" dirty="0">
              <a:effectLst>
                <a:outerShdw blurRad="38100" dist="38100" dir="2700000" algn="tl">
                  <a:srgbClr val="000000"/>
                </a:outerShdw>
              </a:effectLst>
            </a:endParaRPr>
          </a:p>
        </p:txBody>
      </p:sp>
      <p:sp>
        <p:nvSpPr>
          <p:cNvPr id="138246"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The Sun</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8246">
                                            <p:txEl>
                                              <p:pRg st="0" end="0"/>
                                            </p:txEl>
                                          </p:spTgt>
                                        </p:tgtEl>
                                        <p:attrNameLst>
                                          <p:attrName>style.visibility</p:attrName>
                                        </p:attrNameLst>
                                      </p:cBhvr>
                                      <p:to>
                                        <p:strVal val="visible"/>
                                      </p:to>
                                    </p:set>
                                    <p:anim calcmode="lin" valueType="num">
                                      <p:cBhvr additive="base">
                                        <p:cTn id="7" dur="500" fill="hold"/>
                                        <p:tgtEl>
                                          <p:spTgt spid="1382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effectLst>
                  <a:outerShdw blurRad="38100" dist="38100" dir="2700000" algn="tl">
                    <a:srgbClr val="000000"/>
                  </a:outerShdw>
                </a:effectLst>
              </a:rPr>
              <a:t>2 - $200</a:t>
            </a:r>
          </a:p>
        </p:txBody>
      </p:sp>
      <p:sp>
        <p:nvSpPr>
          <p:cNvPr id="158724"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58725"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What is a convection current?</a:t>
            </a:r>
            <a:endParaRPr lang="en-US" sz="2800" dirty="0">
              <a:effectLst>
                <a:outerShdw blurRad="38100" dist="38100" dir="2700000" algn="tl">
                  <a:srgbClr val="000000"/>
                </a:outerShdw>
              </a:effectLst>
            </a:endParaRPr>
          </a:p>
        </p:txBody>
      </p:sp>
      <p:sp>
        <p:nvSpPr>
          <p:cNvPr id="158726"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The circular motion of air or water that occurs due to differences in temperature that transfers heat from one part of the fluid to another</a:t>
            </a:r>
            <a:endParaRPr lang="en-US" sz="2800" dirty="0">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6">
                                            <p:txEl>
                                              <p:pRg st="0" end="0"/>
                                            </p:txEl>
                                          </p:spTgt>
                                        </p:tgtEl>
                                        <p:attrNameLst>
                                          <p:attrName>style.visibility</p:attrName>
                                        </p:attrNameLst>
                                      </p:cBhvr>
                                      <p:to>
                                        <p:strVal val="visible"/>
                                      </p:to>
                                    </p:set>
                                    <p:anim calcmode="lin" valueType="num">
                                      <p:cBhvr additive="base">
                                        <p:cTn id="7" dur="500" fill="hold"/>
                                        <p:tgtEl>
                                          <p:spTgt spid="1587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872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effectLst>
                  <a:outerShdw blurRad="38100" dist="38100" dir="2700000" algn="tl">
                    <a:srgbClr val="000000"/>
                  </a:outerShdw>
                </a:effectLst>
              </a:rPr>
              <a:t>2 - $300</a:t>
            </a:r>
          </a:p>
        </p:txBody>
      </p:sp>
      <p:sp>
        <p:nvSpPr>
          <p:cNvPr id="159748" name="AutoShape 4">
            <a:hlinkClick r:id="rId3" action="ppaction://hlinksldjump" highlightClick="1"/>
          </p:cNvPr>
          <p:cNvSpPr>
            <a:spLocks noChangeArrowheads="1"/>
          </p:cNvSpPr>
          <p:nvPr/>
        </p:nvSpPr>
        <p:spPr bwMode="auto">
          <a:xfrm>
            <a:off x="8458200" y="6248400"/>
            <a:ext cx="457200" cy="381000"/>
          </a:xfrm>
          <a:prstGeom prst="actionButtonHome">
            <a:avLst/>
          </a:prstGeom>
          <a:solidFill>
            <a:schemeClr val="accent1"/>
          </a:solidFill>
          <a:ln w="9525">
            <a:noFill/>
            <a:miter lim="800000"/>
            <a:headEnd/>
            <a:tailEnd/>
          </a:ln>
          <a:effectLst/>
        </p:spPr>
        <p:txBody>
          <a:bodyPr wrap="none" anchor="ctr"/>
          <a:lstStyle/>
          <a:p>
            <a:endParaRPr lang="en-US"/>
          </a:p>
        </p:txBody>
      </p:sp>
      <p:sp>
        <p:nvSpPr>
          <p:cNvPr id="159749" name="Rectangle 5"/>
          <p:cNvSpPr>
            <a:spLocks noChangeArrowheads="1"/>
          </p:cNvSpPr>
          <p:nvPr/>
        </p:nvSpPr>
        <p:spPr bwMode="auto">
          <a:xfrm>
            <a:off x="457200" y="1600200"/>
            <a:ext cx="8229600" cy="19812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endParaRPr lang="en-US" sz="2800" dirty="0">
              <a:effectLst>
                <a:outerShdw blurRad="38100" dist="38100" dir="2700000" algn="tl">
                  <a:srgbClr val="000000"/>
                </a:outerShdw>
              </a:effectLst>
            </a:endParaRPr>
          </a:p>
        </p:txBody>
      </p:sp>
      <p:sp>
        <p:nvSpPr>
          <p:cNvPr id="159750" name="Rectangle 6"/>
          <p:cNvSpPr>
            <a:spLocks noChangeArrowheads="1"/>
          </p:cNvSpPr>
          <p:nvPr/>
        </p:nvSpPr>
        <p:spPr bwMode="auto">
          <a:xfrm>
            <a:off x="457200" y="3962400"/>
            <a:ext cx="8229600" cy="2133600"/>
          </a:xfrm>
          <a:prstGeom prst="rect">
            <a:avLst/>
          </a:prstGeom>
          <a:noFill/>
          <a:ln w="9525">
            <a:noFill/>
            <a:miter lim="800000"/>
            <a:headEnd/>
            <a:tailEnd/>
          </a:ln>
          <a:effectLst/>
        </p:spPr>
        <p:txBody>
          <a:bodyPr/>
          <a:lstStyle/>
          <a:p>
            <a:pPr marL="342900" indent="-342900">
              <a:spcBef>
                <a:spcPct val="20000"/>
              </a:spcBef>
              <a:buClr>
                <a:schemeClr val="hlink"/>
              </a:buClr>
              <a:buSzPct val="80000"/>
              <a:buFont typeface="Wingdings" pitchFamily="2" charset="2"/>
              <a:buChar char="n"/>
            </a:pPr>
            <a:r>
              <a:rPr lang="en-US" sz="2800" dirty="0" smtClean="0">
                <a:effectLst>
                  <a:outerShdw blurRad="38100" dist="38100" dir="2700000" algn="tl">
                    <a:srgbClr val="000000"/>
                  </a:outerShdw>
                </a:effectLst>
              </a:rPr>
              <a:t>Conduction</a:t>
            </a:r>
            <a:endParaRPr lang="en-US" sz="2800" dirty="0">
              <a:effectLst>
                <a:outerShdw blurRad="38100" dist="38100" dir="2700000" algn="tl">
                  <a:srgbClr val="000000"/>
                </a:outerShdw>
              </a:effectLst>
            </a:endParaRPr>
          </a:p>
        </p:txBody>
      </p:sp>
      <p:sp>
        <p:nvSpPr>
          <p:cNvPr id="8" name="TextBox 7"/>
          <p:cNvSpPr txBox="1"/>
          <p:nvPr/>
        </p:nvSpPr>
        <p:spPr>
          <a:xfrm>
            <a:off x="990600" y="2209800"/>
            <a:ext cx="7010400" cy="954107"/>
          </a:xfrm>
          <a:prstGeom prst="rect">
            <a:avLst/>
          </a:prstGeom>
          <a:noFill/>
        </p:spPr>
        <p:txBody>
          <a:bodyPr wrap="square" rtlCol="0">
            <a:spAutoFit/>
          </a:bodyPr>
          <a:lstStyle/>
          <a:p>
            <a:r>
              <a:rPr lang="en-US" sz="2800" dirty="0" smtClean="0"/>
              <a:t>Your feet feel hot in the sand due to what form of heat transfer?</a:t>
            </a:r>
            <a:endParaRPr lang="en-US" sz="2800" dirty="0"/>
          </a:p>
        </p:txBody>
      </p:sp>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9750">
                                            <p:txEl>
                                              <p:pRg st="0" end="0"/>
                                            </p:txEl>
                                          </p:spTgt>
                                        </p:tgtEl>
                                        <p:attrNameLst>
                                          <p:attrName>style.visibility</p:attrName>
                                        </p:attrNameLst>
                                      </p:cBhvr>
                                      <p:to>
                                        <p:strVal val="visible"/>
                                      </p:to>
                                    </p:set>
                                    <p:anim calcmode="lin" valueType="num">
                                      <p:cBhvr additive="base">
                                        <p:cTn id="7" dur="500" fill="hold"/>
                                        <p:tgtEl>
                                          <p:spTgt spid="1597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975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0" grpId="0" build="p"/>
    </p:bldLst>
  </p:timing>
</p:sld>
</file>

<file path=ppt/theme/theme1.xml><?xml version="1.0" encoding="utf-8"?>
<a:theme xmlns:a="http://schemas.openxmlformats.org/drawingml/2006/main" name="Slit">
  <a:themeElements>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10.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11.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2.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3.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4.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5.xml><?xml version="1.0" encoding="utf-8"?>
<a:themeOverride xmlns:a="http://schemas.openxmlformats.org/drawingml/2006/main">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themeOverride>
</file>

<file path=ppt/theme/themeOverride16.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7.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8.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19.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2.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20.xml><?xml version="1.0" encoding="utf-8"?>
<a:themeOverride xmlns:a="http://schemas.openxmlformats.org/drawingml/2006/main">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themeOverride>
</file>

<file path=ppt/theme/themeOverride21.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2.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3.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4.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5.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themeOverride>
</file>

<file path=ppt/theme/themeOverride26.xml><?xml version="1.0" encoding="utf-8"?>
<a:themeOverride xmlns:a="http://schemas.openxmlformats.org/drawingml/2006/main">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themeOverride>
</file>

<file path=ppt/theme/themeOverride3.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4.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5.xml><?xml version="1.0" encoding="utf-8"?>
<a:themeOverride xmlns:a="http://schemas.openxmlformats.org/drawingml/2006/main">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themeOverride>
</file>

<file path=ppt/theme/themeOverride6.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7.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8.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ppt/theme/themeOverride9.xml><?xml version="1.0" encoding="utf-8"?>
<a:themeOverride xmlns:a="http://schemas.openxmlformats.org/drawingml/2006/main">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themeOverride>
</file>

<file path=docProps/app.xml><?xml version="1.0" encoding="utf-8"?>
<Properties xmlns="http://schemas.openxmlformats.org/officeDocument/2006/extended-properties" xmlns:vt="http://schemas.openxmlformats.org/officeDocument/2006/docPropsVTypes">
  <Template>Slit</Template>
  <TotalTime>79</TotalTime>
  <Words>637</Words>
  <Application>Microsoft Office PowerPoint</Application>
  <PresentationFormat>On-screen Show (4:3)</PresentationFormat>
  <Paragraphs>112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Tahoma</vt:lpstr>
      <vt:lpstr>Times</vt:lpstr>
      <vt:lpstr>Wingdings</vt:lpstr>
      <vt:lpstr>Slit</vt:lpstr>
      <vt:lpstr>Jeopardy</vt:lpstr>
      <vt:lpstr>1 - $100</vt:lpstr>
      <vt:lpstr>1 - $200</vt:lpstr>
      <vt:lpstr>1 - $300</vt:lpstr>
      <vt:lpstr>1 - $400</vt:lpstr>
      <vt:lpstr>1 - $500</vt:lpstr>
      <vt:lpstr>2 - $100</vt:lpstr>
      <vt:lpstr>2 - $200</vt:lpstr>
      <vt:lpstr>2 - $300</vt:lpstr>
      <vt:lpstr>2 - $400</vt:lpstr>
      <vt:lpstr>2 - $500</vt:lpstr>
      <vt:lpstr>3 - $100</vt:lpstr>
      <vt:lpstr>3 - $200</vt:lpstr>
      <vt:lpstr>3 - $300</vt:lpstr>
      <vt:lpstr>3 - $400</vt:lpstr>
      <vt:lpstr>3 - $500</vt:lpstr>
      <vt:lpstr>4 - $100</vt:lpstr>
      <vt:lpstr>4 - $200</vt:lpstr>
      <vt:lpstr>4 - $300</vt:lpstr>
      <vt:lpstr>4 - $400</vt:lpstr>
      <vt:lpstr>4 - $500</vt:lpstr>
      <vt:lpstr>5 - $100</vt:lpstr>
      <vt:lpstr>5 - $200</vt:lpstr>
      <vt:lpstr>5 - $300</vt:lpstr>
      <vt:lpstr>5 - $400</vt:lpstr>
      <vt:lpstr>5 - $500</vt:lpstr>
      <vt:lpstr>Final Jeopardy</vt:lpstr>
    </vt:vector>
  </TitlesOfParts>
  <Company>Adams 12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Janet Walter</dc:creator>
  <cp:lastModifiedBy>nmcknight</cp:lastModifiedBy>
  <cp:revision>14</cp:revision>
  <dcterms:created xsi:type="dcterms:W3CDTF">2003-06-20T20:17:15Z</dcterms:created>
  <dcterms:modified xsi:type="dcterms:W3CDTF">2016-03-21T20:17:31Z</dcterms:modified>
</cp:coreProperties>
</file>