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76" r:id="rId2"/>
    <p:sldId id="271" r:id="rId3"/>
    <p:sldId id="272" r:id="rId4"/>
    <p:sldId id="273" r:id="rId5"/>
    <p:sldId id="278" r:id="rId6"/>
    <p:sldId id="274" r:id="rId7"/>
    <p:sldId id="279" r:id="rId8"/>
    <p:sldId id="275" r:id="rId9"/>
    <p:sldId id="280" r:id="rId10"/>
    <p:sldId id="281" r:id="rId11"/>
    <p:sldId id="282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6BAC3-9226-4B45-8FDC-D7EC02BA4E61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FAF5B-70A1-4B0D-9A29-95F5504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78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391B6-015E-4F17-A62A-488A577747C0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5B568-989F-4113-BAF0-7D69F6984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4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3B3F-D860-4522-A511-37A7D219DEB8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A3CA7291-3717-46DB-A71B-7D2F9B2A456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209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3B3F-D860-4522-A511-37A7D219DEB8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A7291-3717-46DB-A71B-7D2F9B2A45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7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3B3F-D860-4522-A511-37A7D219DEB8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A7291-3717-46DB-A71B-7D2F9B2A456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398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3B3F-D860-4522-A511-37A7D219DEB8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A7291-3717-46DB-A71B-7D2F9B2A456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72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3B3F-D860-4522-A511-37A7D219DEB8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A7291-3717-46DB-A71B-7D2F9B2A456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407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3B3F-D860-4522-A511-37A7D219DEB8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A7291-3717-46DB-A71B-7D2F9B2A456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255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3B3F-D860-4522-A511-37A7D219DEB8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A7291-3717-46DB-A71B-7D2F9B2A45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54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3B3F-D860-4522-A511-37A7D219DEB8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A7291-3717-46DB-A71B-7D2F9B2A45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26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3B3F-D860-4522-A511-37A7D219DEB8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A7291-3717-46DB-A71B-7D2F9B2A45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8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3B3F-D860-4522-A511-37A7D219DEB8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A7291-3717-46DB-A71B-7D2F9B2A456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13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59573B3F-D860-4522-A511-37A7D219DEB8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A7291-3717-46DB-A71B-7D2F9B2A456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787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73B3F-D860-4522-A511-37A7D219DEB8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3CA7291-3717-46DB-A71B-7D2F9B2A45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1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math.stackexchange.com/questions/2375864/how-to-find-the-intersection-of-a-triangle-with-a-circle" TargetMode="Externa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theos-sphragis.info/lunar_eclipses.html" TargetMode="Externa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.jpg"/><Relationship Id="rId5" Type="http://schemas.openxmlformats.org/officeDocument/2006/relationships/hyperlink" Target="https://gloria-project.eu/live-events-expeditions-de/lunar-eclipse-2014-de/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/3.0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physics.stackexchange.com/questions/1907/why-can-we-see-the-new-moon-at-night" TargetMode="Externa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jpg"/><Relationship Id="rId5" Type="http://schemas.openxmlformats.org/officeDocument/2006/relationships/hyperlink" Target="http://www.ericteske.com/2016/09/what-does-rare-black-moon-look-like.html" TargetMode="External"/><Relationship Id="rId10" Type="http://schemas.openxmlformats.org/officeDocument/2006/relationships/image" Target="../media/image2.png"/><Relationship Id="rId4" Type="http://schemas.openxmlformats.org/officeDocument/2006/relationships/image" Target="../media/image5.jpg"/><Relationship Id="rId9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://adequatebird.com/2010/06/23/june-26-partial-lunar-eclipse/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overflow.com/questions/45165893/three-js-casting-shadows-as-umbra-and-penumbra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69F1C-5271-4613-9ED7-A49B3A46AF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Eclipses</a:t>
            </a:r>
          </a:p>
        </p:txBody>
      </p:sp>
      <p:pic>
        <p:nvPicPr>
          <p:cNvPr id="4" name="Eclipses Slide 1">
            <a:hlinkClick r:id="" action="ppaction://media"/>
            <a:extLst>
              <a:ext uri="{FF2B5EF4-FFF2-40B4-BE49-F238E27FC236}">
                <a16:creationId xmlns:a16="http://schemas.microsoft.com/office/drawing/2014/main" id="{69A2AF0E-B4D1-4046-A091-8C3D241D2D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2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D5976-187E-473E-BF09-43A5C6AE1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4520"/>
            <a:ext cx="9067800" cy="1049235"/>
          </a:xfrm>
        </p:spPr>
        <p:txBody>
          <a:bodyPr>
            <a:normAutofit/>
          </a:bodyPr>
          <a:lstStyle/>
          <a:p>
            <a:r>
              <a:rPr lang="en-US" sz="3100" b="1" dirty="0"/>
              <a:t>Umbra and Penumbra – Solar Eclipse</a:t>
            </a:r>
          </a:p>
        </p:txBody>
      </p:sp>
      <p:pic>
        <p:nvPicPr>
          <p:cNvPr id="16" name="Content Placeholder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B636117-7AD8-4E35-8267-DB86F92B97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371600" y="1905000"/>
            <a:ext cx="6481762" cy="3640158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75FBB36-17A6-441B-BC64-CC3086EF1377}"/>
              </a:ext>
            </a:extLst>
          </p:cNvPr>
          <p:cNvSpPr txBox="1"/>
          <p:nvPr/>
        </p:nvSpPr>
        <p:spPr>
          <a:xfrm>
            <a:off x="1371600" y="5525373"/>
            <a:ext cx="64817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math.stackexchange.com/questions/2375864/how-to-find-the-intersection-of-a-triangle-with-a-circle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CD2EBB6-60B8-40E6-8784-60C4A4CD56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27500" y="2514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6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D5976-187E-473E-BF09-43A5C6AE1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/>
          </a:bodyPr>
          <a:lstStyle/>
          <a:p>
            <a:r>
              <a:rPr lang="en-US" sz="3100" b="1" dirty="0"/>
              <a:t>Umbra and Penumbra – Lunar Eclipse</a:t>
            </a:r>
          </a:p>
        </p:txBody>
      </p:sp>
      <p:pic>
        <p:nvPicPr>
          <p:cNvPr id="6" name="Content Placeholder 5" descr="A picture containing game, sign&#10;&#10;Description automatically generated">
            <a:extLst>
              <a:ext uri="{FF2B5EF4-FFF2-40B4-BE49-F238E27FC236}">
                <a16:creationId xmlns:a16="http://schemas.microsoft.com/office/drawing/2014/main" id="{AEA42B6A-18F9-4ACB-A4F2-FAAF8BD97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141934" y="2016125"/>
            <a:ext cx="5174457" cy="34496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F68824-929C-45FE-9943-8FF047285C89}"/>
              </a:ext>
            </a:extLst>
          </p:cNvPr>
          <p:cNvSpPr txBox="1"/>
          <p:nvPr/>
        </p:nvSpPr>
        <p:spPr>
          <a:xfrm>
            <a:off x="1714500" y="5768181"/>
            <a:ext cx="571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://theos-sphragis.info/lunar_eclipses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-nd/3.0/"/>
              </a:rPr>
              <a:t>CC BY-NC-ND</a:t>
            </a:r>
            <a:endParaRPr lang="en-US" sz="90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341D7E-C31F-4960-A565-B90DD98A15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7200" y="14176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6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669046F-5838-4C7A-BBE8-A77F40FD9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5E6CDB-92ED-43A1-9491-C46E2C8E9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BB966BC-DC49-4138-8DEF-B1CD13033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4177" y="482171"/>
            <a:ext cx="4578249" cy="5149101"/>
            <a:chOff x="632237" y="482171"/>
            <a:chExt cx="6104331" cy="514910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D0BD06-EC5B-4F0E-A221-562BC2BA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7" y="482171"/>
              <a:ext cx="610433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34200B3-EC47-4A5B-A640-7118BF6AD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6" y="812507"/>
              <a:ext cx="5471355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23B9DAF8-7DB4-40CB-85F8-7E02F95C6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0281" y="984450"/>
            <a:ext cx="3859185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06AED2C-61BA-485C-9DD4-B23B6280F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3521" y="1847088"/>
            <a:ext cx="2640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BBCD969-CF29-4BC9-B557-35A1A10C0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522" y="804520"/>
            <a:ext cx="2640275" cy="1049235"/>
          </a:xfrm>
        </p:spPr>
        <p:txBody>
          <a:bodyPr>
            <a:normAutofit fontScale="90000"/>
          </a:bodyPr>
          <a:lstStyle/>
          <a:p>
            <a:r>
              <a:rPr lang="en-US" sz="2200" b="1" dirty="0"/>
              <a:t>Why Don’t We Have An Eclipse Every Month?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572F2C6-6FAD-4921-8919-3AC4A38B48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4030" r="25431" b="1"/>
          <a:stretch/>
        </p:blipFill>
        <p:spPr>
          <a:xfrm>
            <a:off x="953417" y="1259316"/>
            <a:ext cx="3618861" cy="358023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59CF9-2003-42C2-A1BD-384F5A499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521" y="2015732"/>
            <a:ext cx="2640276" cy="345061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1900" dirty="0"/>
              <a:t>The moon’s orbit is not on the same plane as the Earth’s orbit (they are not at the same level.)</a:t>
            </a:r>
          </a:p>
          <a:p>
            <a:pPr>
              <a:lnSpc>
                <a:spcPct val="110000"/>
              </a:lnSpc>
            </a:pPr>
            <a:r>
              <a:rPr lang="en-US" sz="1900" dirty="0"/>
              <a:t>The moon’s orbit is tilted about 5 degrees from Earth’s orbit so eclipses only occur when the Sun, Moon and Earth happen to line up.</a:t>
            </a:r>
          </a:p>
          <a:p>
            <a:pPr>
              <a:lnSpc>
                <a:spcPct val="110000"/>
              </a:lnSpc>
            </a:pPr>
            <a:endParaRPr lang="en-US" sz="17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EFCF05C-6070-460B-8E60-12BE3EFD19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FD731F1-726F-453E-9516-3058095DE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1117C58-DF05-46FD-B7C8-E5F57368283B}"/>
              </a:ext>
            </a:extLst>
          </p:cNvPr>
          <p:cNvSpPr txBox="1"/>
          <p:nvPr/>
        </p:nvSpPr>
        <p:spPr>
          <a:xfrm>
            <a:off x="2281266" y="4639491"/>
            <a:ext cx="229101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gloria-project.eu/live-events-expeditions-de/lunar-eclipse-2014-d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8B802C6-4ED4-46F0-8AA4-9C14F1FF46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63423" y="9844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5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Eclipses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Eclipses happens when </a:t>
            </a:r>
            <a:r>
              <a:rPr lang="en-US" sz="2400" u="sng" dirty="0"/>
              <a:t>either</a:t>
            </a:r>
            <a:r>
              <a:rPr lang="en-US" sz="2400" dirty="0"/>
              <a:t> the moon’s shadow hits Earth </a:t>
            </a:r>
            <a:r>
              <a:rPr lang="en-US" sz="2400" u="sng" dirty="0"/>
              <a:t>or</a:t>
            </a:r>
            <a:r>
              <a:rPr lang="en-US" sz="2400" dirty="0"/>
              <a:t> when the Earth’s shadow hits the moon.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When an object in space comes between the sun and another object, the first object causes a shadow on the second object, causing an eclipse.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FDF1CA1-9097-4D9F-A2D2-96F1E9C829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Solar Eclipse – when the moon passes between the sun and Earth, blocking the sunlight from Earth</a:t>
            </a:r>
          </a:p>
          <a:p>
            <a:endParaRPr lang="en-US" sz="2400" dirty="0"/>
          </a:p>
          <a:p>
            <a:r>
              <a:rPr lang="en-US" sz="2400" dirty="0"/>
              <a:t>Lunar Eclipse – when the Earth passes between the moon and the sun, blocking the sunlight from the moon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385B50F-1EB1-44EC-820A-75F7436CC9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olar eclipse diagram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04800" y="405830"/>
            <a:ext cx="4660511" cy="3113881"/>
          </a:xfrm>
        </p:spPr>
      </p:pic>
      <p:pic>
        <p:nvPicPr>
          <p:cNvPr id="5" name="Picture 4" descr="solar eclipse pictu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3632200"/>
            <a:ext cx="4419600" cy="2946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723A56-AACA-4A1E-847C-E3C2F9164679}"/>
              </a:ext>
            </a:extLst>
          </p:cNvPr>
          <p:cNvSpPr txBox="1"/>
          <p:nvPr/>
        </p:nvSpPr>
        <p:spPr>
          <a:xfrm>
            <a:off x="5867400" y="10668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Solar Eclipse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EDC6902-CE56-41C0-83BA-943590F6CA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72200" y="2436208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0038D-561B-4C69-B855-B005FC85E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84" y="859536"/>
            <a:ext cx="3624602" cy="1243584"/>
          </a:xfrm>
        </p:spPr>
        <p:txBody>
          <a:bodyPr>
            <a:normAutofit/>
          </a:bodyPr>
          <a:lstStyle/>
          <a:p>
            <a:r>
              <a:rPr lang="en-US" sz="3000"/>
              <a:t>Solar Eclipse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42BE9-9D8D-4B6A-8A5E-BCF60ECC1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2512611"/>
            <a:ext cx="3624602" cy="3664351"/>
          </a:xfrm>
        </p:spPr>
        <p:txBody>
          <a:bodyPr>
            <a:normAutofit/>
          </a:bodyPr>
          <a:lstStyle/>
          <a:p>
            <a:r>
              <a:rPr lang="en-US" sz="2400" dirty="0"/>
              <a:t>Solar Eclipses can only occur during a New Moon Phase</a:t>
            </a:r>
          </a:p>
          <a:p>
            <a:endParaRPr lang="en-US" sz="1600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C4AEAF6-8F7F-44E1-8AD7-BDA54C453D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107622" y="517600"/>
            <a:ext cx="3562597" cy="27432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63EDC3C-4744-45B0-8956-F59B65B049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970599" y="3429000"/>
            <a:ext cx="3836643" cy="2743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455D3E-1ECC-49D2-9856-262CC1349C95}"/>
              </a:ext>
            </a:extLst>
          </p:cNvPr>
          <p:cNvSpPr txBox="1"/>
          <p:nvPr/>
        </p:nvSpPr>
        <p:spPr>
          <a:xfrm>
            <a:off x="6350353" y="3060745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www.ericteske.com/2016/09/what-does-rare-black-moon-look-lik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29936C-FE9A-4581-A969-E0CFCF9FC9CA}"/>
              </a:ext>
            </a:extLst>
          </p:cNvPr>
          <p:cNvSpPr txBox="1"/>
          <p:nvPr/>
        </p:nvSpPr>
        <p:spPr>
          <a:xfrm>
            <a:off x="6500200" y="59721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 tooltip="http://physics.stackexchange.com/questions/1907/why-can-we-see-the-new-moon-at-nigh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BC99DD8-6D5C-4E93-B5D9-CE026D2AA5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4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unar eclipse diagram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81000" y="304800"/>
            <a:ext cx="4495800" cy="2997200"/>
          </a:xfrm>
        </p:spPr>
      </p:pic>
      <p:pic>
        <p:nvPicPr>
          <p:cNvPr id="5" name="Picture 4" descr="lunar eclipse pictu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3333750"/>
            <a:ext cx="4343400" cy="32575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E65D14-55EC-4AEF-BA2A-E44AA795A707}"/>
              </a:ext>
            </a:extLst>
          </p:cNvPr>
          <p:cNvSpPr txBox="1"/>
          <p:nvPr/>
        </p:nvSpPr>
        <p:spPr>
          <a:xfrm>
            <a:off x="5410200" y="12192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Lunar Eclipses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3511B75-7DD5-4972-BDF7-5748A875D1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25700" y="41910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7609B-4875-4521-B6EE-437F5D42D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60" y="759805"/>
            <a:ext cx="7729890" cy="1325563"/>
          </a:xfrm>
        </p:spPr>
        <p:txBody>
          <a:bodyPr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Lunar Eclipses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D010B-206F-4A04-8BA5-ED66D02D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678" y="2494450"/>
            <a:ext cx="3040158" cy="3563159"/>
          </a:xfrm>
        </p:spPr>
        <p:txBody>
          <a:bodyPr>
            <a:normAutofit/>
          </a:bodyPr>
          <a:lstStyle/>
          <a:p>
            <a:r>
              <a:rPr lang="en-US" sz="2800" dirty="0"/>
              <a:t>Lunar Eclipses can only occur during a Full Moon phase</a:t>
            </a:r>
          </a:p>
          <a:p>
            <a:endParaRPr lang="en-US" sz="2100" dirty="0"/>
          </a:p>
        </p:txBody>
      </p:sp>
      <p:pic>
        <p:nvPicPr>
          <p:cNvPr id="5" name="Picture 4" descr="A picture containing water&#10;&#10;Description automatically generated">
            <a:extLst>
              <a:ext uri="{FF2B5EF4-FFF2-40B4-BE49-F238E27FC236}">
                <a16:creationId xmlns:a16="http://schemas.microsoft.com/office/drawing/2014/main" id="{F7915F82-8986-43DD-885E-9FFC87B4FA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3842" r="10352" b="4"/>
          <a:stretch/>
        </p:blipFill>
        <p:spPr>
          <a:xfrm>
            <a:off x="4574169" y="2492376"/>
            <a:ext cx="3601803" cy="35633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62964C-C57D-48BF-949A-C96B9F931153}"/>
              </a:ext>
            </a:extLst>
          </p:cNvPr>
          <p:cNvSpPr txBox="1"/>
          <p:nvPr/>
        </p:nvSpPr>
        <p:spPr>
          <a:xfrm>
            <a:off x="5735881" y="5855693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adequatebird.com/2010/06/23/june-26-partial-lunar-eclips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82DF6F7-5AF3-4D58-BBCD-35024F58B1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68800" y="142258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4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839200" cy="1143000"/>
          </a:xfrm>
        </p:spPr>
        <p:txBody>
          <a:bodyPr>
            <a:normAutofit/>
          </a:bodyPr>
          <a:lstStyle/>
          <a:p>
            <a:r>
              <a:rPr lang="en-US" sz="3100" b="1" dirty="0"/>
              <a:t>Total Eclipse versus Partial Eclipse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410200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Darkest part of shadow is cone-shaped shadow, &amp; called the </a:t>
            </a:r>
            <a:r>
              <a:rPr lang="en-US" sz="2400" u="sng" dirty="0"/>
              <a:t>Umbra. </a:t>
            </a:r>
            <a:r>
              <a:rPr lang="en-US" sz="2400" dirty="0"/>
              <a:t>  Only people in the Umbra experience a total eclipse.</a:t>
            </a:r>
          </a:p>
          <a:p>
            <a:r>
              <a:rPr lang="en-US" sz="2400" dirty="0"/>
              <a:t>A larger part of the shadow is less dark, and is called the </a:t>
            </a:r>
            <a:r>
              <a:rPr lang="en-US" sz="2400" u="sng" dirty="0"/>
              <a:t>Penumbra.</a:t>
            </a:r>
            <a:r>
              <a:rPr lang="en-US" sz="2400" dirty="0"/>
              <a:t>  In the penumbra, part of the sun is still visible.</a:t>
            </a:r>
          </a:p>
          <a:p>
            <a:r>
              <a:rPr lang="en-US" sz="2400" dirty="0"/>
              <a:t>You are much more likely to see a total lunar eclipse than a total solar eclipse because a total lunar eclipse can be seen from anywhere on Earth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996361D-7B0B-426F-880E-81CB148CD2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12954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1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D5976-187E-473E-BF09-43A5C6AE1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Umbra and Penumbra</a:t>
            </a:r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852E49D-21C0-4B4D-99D6-B2ACF62843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36554" y="2350222"/>
            <a:ext cx="6185218" cy="278144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77C56E-6264-4CD8-97B0-6FA9AF65378E}"/>
              </a:ext>
            </a:extLst>
          </p:cNvPr>
          <p:cNvSpPr txBox="1"/>
          <p:nvPr/>
        </p:nvSpPr>
        <p:spPr>
          <a:xfrm>
            <a:off x="1479391" y="5253903"/>
            <a:ext cx="61852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stackoverflow.com/questions/45165893/three-js-casting-shadows-as-umbra-and-penumbra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38108952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343</Words>
  <Application>Microsoft Office PowerPoint</Application>
  <PresentationFormat>On-screen Show (4:3)</PresentationFormat>
  <Paragraphs>34</Paragraphs>
  <Slides>12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Gill Sans MT</vt:lpstr>
      <vt:lpstr>Gallery</vt:lpstr>
      <vt:lpstr>Eclipses</vt:lpstr>
      <vt:lpstr>Eclipses</vt:lpstr>
      <vt:lpstr>2 Types</vt:lpstr>
      <vt:lpstr>PowerPoint Presentation</vt:lpstr>
      <vt:lpstr>Solar Eclipse</vt:lpstr>
      <vt:lpstr>PowerPoint Presentation</vt:lpstr>
      <vt:lpstr>Lunar Eclipses</vt:lpstr>
      <vt:lpstr>Total Eclipse versus Partial Eclipse</vt:lpstr>
      <vt:lpstr>Umbra and Penumbra</vt:lpstr>
      <vt:lpstr>Umbra and Penumbra – Solar Eclipse</vt:lpstr>
      <vt:lpstr>Umbra and Penumbra – Lunar Eclipse</vt:lpstr>
      <vt:lpstr>Why Don’t We Have An Eclipse Every Month?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Eclipses</dc:title>
  <dc:creator>Nancy McKnight</dc:creator>
  <cp:lastModifiedBy>Nancy McKnight</cp:lastModifiedBy>
  <cp:revision>3</cp:revision>
  <dcterms:created xsi:type="dcterms:W3CDTF">2020-09-21T12:30:08Z</dcterms:created>
  <dcterms:modified xsi:type="dcterms:W3CDTF">2020-09-21T22:39:52Z</dcterms:modified>
</cp:coreProperties>
</file>